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Radley" charset="1" panose="00000500000000000000"/>
      <p:regular r:id="rId30"/>
    </p:embeddedFont>
    <p:embeddedFont>
      <p:font typeface="Carlito" charset="1" panose="020F0502020204030204"/>
      <p:regular r:id="rId31"/>
    </p:embeddedFont>
    <p:embeddedFont>
      <p:font typeface="Radley Italics" charset="1" panose="00000500000000000000"/>
      <p:regular r:id="rId32"/>
    </p:embeddedFont>
    <p:embeddedFont>
      <p:font typeface="Carlito Bold" charset="1" panose="020F050202020403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4981575" y="2744455"/>
            <a:ext cx="8324850" cy="7348551"/>
            <a:chOff x="0" y="0"/>
            <a:chExt cx="1289737" cy="1138483"/>
          </a:xfrm>
        </p:grpSpPr>
        <p:sp>
          <p:nvSpPr>
            <p:cNvPr name="Freeform 3" id="3"/>
            <p:cNvSpPr/>
            <p:nvPr/>
          </p:nvSpPr>
          <p:spPr>
            <a:xfrm flipH="false" flipV="false" rot="0">
              <a:off x="0" y="0"/>
              <a:ext cx="1289737" cy="1138483"/>
            </a:xfrm>
            <a:custGeom>
              <a:avLst/>
              <a:gdLst/>
              <a:ahLst/>
              <a:cxnLst/>
              <a:rect r="r" b="b" t="t" l="l"/>
              <a:pathLst>
                <a:path h="1138483" w="1289737">
                  <a:moveTo>
                    <a:pt x="0" y="0"/>
                  </a:moveTo>
                  <a:lnTo>
                    <a:pt x="1289737" y="0"/>
                  </a:lnTo>
                  <a:lnTo>
                    <a:pt x="1289737" y="1138483"/>
                  </a:lnTo>
                  <a:lnTo>
                    <a:pt x="0" y="1138483"/>
                  </a:lnTo>
                  <a:close/>
                </a:path>
              </a:pathLst>
            </a:custGeom>
            <a:blipFill>
              <a:blip r:embed="rId2"/>
              <a:stretch>
                <a:fillRect l="-3336" t="0" r="-3336" b="0"/>
              </a:stretch>
            </a:blipFill>
          </p:spPr>
        </p:sp>
      </p:grpSp>
      <p:grpSp>
        <p:nvGrpSpPr>
          <p:cNvPr name="Group 4" id="4"/>
          <p:cNvGrpSpPr/>
          <p:nvPr/>
        </p:nvGrpSpPr>
        <p:grpSpPr>
          <a:xfrm rot="0">
            <a:off x="666750" y="447356"/>
            <a:ext cx="16954500" cy="2160891"/>
            <a:chOff x="0" y="0"/>
            <a:chExt cx="22606000" cy="2881188"/>
          </a:xfrm>
        </p:grpSpPr>
        <p:sp>
          <p:nvSpPr>
            <p:cNvPr name="AutoShape 5" id="5"/>
            <p:cNvSpPr/>
            <p:nvPr/>
          </p:nvSpPr>
          <p:spPr>
            <a:xfrm>
              <a:off x="0" y="2868488"/>
              <a:ext cx="22606000" cy="0"/>
            </a:xfrm>
            <a:prstGeom prst="line">
              <a:avLst/>
            </a:prstGeom>
            <a:ln cap="flat" w="25400">
              <a:solidFill>
                <a:srgbClr val="6C7D78"/>
              </a:solidFill>
              <a:prstDash val="solid"/>
              <a:headEnd type="none" len="sm" w="sm"/>
              <a:tailEnd type="none" len="sm" w="sm"/>
            </a:ln>
          </p:spPr>
        </p:sp>
        <p:sp>
          <p:nvSpPr>
            <p:cNvPr name="TextBox 6" id="6"/>
            <p:cNvSpPr txBox="true"/>
            <p:nvPr/>
          </p:nvSpPr>
          <p:spPr>
            <a:xfrm rot="0">
              <a:off x="0" y="180975"/>
              <a:ext cx="22606000" cy="1724894"/>
            </a:xfrm>
            <a:prstGeom prst="rect">
              <a:avLst/>
            </a:prstGeom>
          </p:spPr>
          <p:txBody>
            <a:bodyPr anchor="t" rtlCol="false" tIns="0" lIns="0" bIns="0" rIns="0">
              <a:spAutoFit/>
            </a:bodyPr>
            <a:lstStyle/>
            <a:p>
              <a:pPr algn="ctr" marL="0" indent="0" lvl="0">
                <a:lnSpc>
                  <a:spcPts val="9400"/>
                </a:lnSpc>
              </a:pPr>
              <a:r>
                <a:rPr lang="en-US" sz="9400" spc="-188">
                  <a:solidFill>
                    <a:srgbClr val="000000"/>
                  </a:solidFill>
                  <a:latin typeface="Radley"/>
                  <a:ea typeface="Radley"/>
                  <a:cs typeface="Radley"/>
                  <a:sym typeface="Radley"/>
                </a:rPr>
                <a:t>UNIVERSAL HUMAN VALUES</a:t>
              </a:r>
            </a:p>
          </p:txBody>
        </p:sp>
      </p:grpSp>
      <p:sp>
        <p:nvSpPr>
          <p:cNvPr name="TextBox 7" id="7"/>
          <p:cNvSpPr txBox="true"/>
          <p:nvPr/>
        </p:nvSpPr>
        <p:spPr>
          <a:xfrm rot="0">
            <a:off x="13087031" y="9692322"/>
            <a:ext cx="4981575" cy="495934"/>
          </a:xfrm>
          <a:prstGeom prst="rect">
            <a:avLst/>
          </a:prstGeom>
        </p:spPr>
        <p:txBody>
          <a:bodyPr anchor="t" rtlCol="false" tIns="0" lIns="0" bIns="0" rIns="0">
            <a:spAutoFit/>
          </a:bodyPr>
          <a:lstStyle/>
          <a:p>
            <a:pPr algn="r" marL="0" indent="0" lvl="0">
              <a:lnSpc>
                <a:spcPts val="3640"/>
              </a:lnSpc>
              <a:spcBef>
                <a:spcPct val="0"/>
              </a:spcBef>
            </a:pPr>
            <a:r>
              <a:rPr lang="en-US" sz="2600" spc="345">
                <a:solidFill>
                  <a:srgbClr val="000000"/>
                </a:solidFill>
                <a:latin typeface="Carlito"/>
                <a:ea typeface="Carlito"/>
                <a:cs typeface="Carlito"/>
                <a:sym typeface="Carlito"/>
              </a:rPr>
              <a:t>PROFF. SHARATH B SHETTY</a:t>
            </a:r>
          </a:p>
        </p:txBody>
      </p:sp>
      <p:sp>
        <p:nvSpPr>
          <p:cNvPr name="TextBox 8" id="8"/>
          <p:cNvSpPr txBox="true"/>
          <p:nvPr/>
        </p:nvSpPr>
        <p:spPr>
          <a:xfrm rot="0">
            <a:off x="214928" y="8208466"/>
            <a:ext cx="3929317" cy="1632012"/>
          </a:xfrm>
          <a:prstGeom prst="rect">
            <a:avLst/>
          </a:prstGeom>
        </p:spPr>
        <p:txBody>
          <a:bodyPr anchor="t" rtlCol="false" tIns="0" lIns="0" bIns="0" rIns="0">
            <a:spAutoFit/>
          </a:bodyPr>
          <a:lstStyle/>
          <a:p>
            <a:pPr algn="l">
              <a:lnSpc>
                <a:spcPts val="4032"/>
              </a:lnSpc>
            </a:pPr>
            <a:r>
              <a:rPr lang="en-US" sz="4032">
                <a:solidFill>
                  <a:srgbClr val="000000"/>
                </a:solidFill>
                <a:latin typeface="Carlito"/>
                <a:ea typeface="Carlito"/>
                <a:cs typeface="Carlito"/>
                <a:sym typeface="Carlito"/>
              </a:rPr>
              <a:t>Amrithaa M</a:t>
            </a:r>
          </a:p>
          <a:p>
            <a:pPr algn="l">
              <a:lnSpc>
                <a:spcPts val="4032"/>
              </a:lnSpc>
            </a:pPr>
            <a:r>
              <a:rPr lang="en-US" sz="4032">
                <a:solidFill>
                  <a:srgbClr val="000000"/>
                </a:solidFill>
                <a:latin typeface="Carlito"/>
                <a:ea typeface="Carlito"/>
                <a:cs typeface="Carlito"/>
                <a:sym typeface="Carlito"/>
              </a:rPr>
              <a:t>Esheshwari K</a:t>
            </a:r>
          </a:p>
          <a:p>
            <a:pPr algn="l" marL="0" indent="0" lvl="0">
              <a:lnSpc>
                <a:spcPts val="4116"/>
              </a:lnSpc>
            </a:pPr>
            <a:r>
              <a:rPr lang="en-US" sz="4116">
                <a:solidFill>
                  <a:srgbClr val="000000"/>
                </a:solidFill>
                <a:latin typeface="Carlito"/>
                <a:ea typeface="Carlito"/>
                <a:cs typeface="Carlito"/>
                <a:sym typeface="Carlito"/>
              </a:rPr>
              <a:t>N Deepthi Nagaraj</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325078" y="694759"/>
            <a:ext cx="10104797" cy="8505565"/>
            <a:chOff x="0" y="0"/>
            <a:chExt cx="13473062" cy="11340754"/>
          </a:xfrm>
        </p:grpSpPr>
        <p:sp>
          <p:nvSpPr>
            <p:cNvPr name="TextBox 5" id="5"/>
            <p:cNvSpPr txBox="true"/>
            <p:nvPr/>
          </p:nvSpPr>
          <p:spPr>
            <a:xfrm rot="0">
              <a:off x="36790" y="76200"/>
              <a:ext cx="13436272" cy="3747832"/>
            </a:xfrm>
            <a:prstGeom prst="rect">
              <a:avLst/>
            </a:prstGeom>
          </p:spPr>
          <p:txBody>
            <a:bodyPr anchor="t" rtlCol="false" tIns="0" lIns="0" bIns="0" rIns="0">
              <a:spAutoFit/>
            </a:bodyPr>
            <a:lstStyle/>
            <a:p>
              <a:pPr algn="l" marL="0" indent="0" lvl="0">
                <a:lnSpc>
                  <a:spcPts val="10956"/>
                </a:lnSpc>
                <a:spcBef>
                  <a:spcPct val="0"/>
                </a:spcBef>
              </a:pPr>
              <a:r>
                <a:rPr lang="en-US" sz="9782" i="true">
                  <a:solidFill>
                    <a:srgbClr val="000000"/>
                  </a:solidFill>
                  <a:latin typeface="Radley Italics"/>
                  <a:ea typeface="Radley Italics"/>
                  <a:cs typeface="Radley Italics"/>
                  <a:sym typeface="Radley Italics"/>
                </a:rPr>
                <a:t>Should Students Intervene?</a:t>
              </a:r>
            </a:p>
          </p:txBody>
        </p:sp>
        <p:sp>
          <p:nvSpPr>
            <p:cNvPr name="TextBox 6" id="6"/>
            <p:cNvSpPr txBox="true"/>
            <p:nvPr/>
          </p:nvSpPr>
          <p:spPr>
            <a:xfrm rot="0">
              <a:off x="36790" y="5182316"/>
              <a:ext cx="13436272" cy="1952242"/>
            </a:xfrm>
            <a:prstGeom prst="rect">
              <a:avLst/>
            </a:prstGeom>
          </p:spPr>
          <p:txBody>
            <a:bodyPr anchor="t" rtlCol="false" tIns="0" lIns="0" bIns="0" rIns="0">
              <a:spAutoFit/>
            </a:bodyPr>
            <a:lstStyle/>
            <a:p>
              <a:pPr algn="l" marL="0" indent="0" lvl="0">
                <a:lnSpc>
                  <a:spcPts val="5869"/>
                </a:lnSpc>
                <a:spcBef>
                  <a:spcPct val="0"/>
                </a:spcBef>
              </a:pPr>
              <a:r>
                <a:rPr lang="en-US" sz="4891" u="none">
                  <a:solidFill>
                    <a:srgbClr val="000000"/>
                  </a:solidFill>
                  <a:latin typeface="Radley"/>
                  <a:ea typeface="Radley"/>
                  <a:cs typeface="Radley"/>
                  <a:sym typeface="Radley"/>
                </a:rPr>
                <a:t>Engaging Respectfully with Campus Staff and Peers in Need</a:t>
              </a:r>
            </a:p>
          </p:txBody>
        </p:sp>
        <p:sp>
          <p:nvSpPr>
            <p:cNvPr name="AutoShape 7" id="7"/>
            <p:cNvSpPr/>
            <p:nvPr/>
          </p:nvSpPr>
          <p:spPr>
            <a:xfrm>
              <a:off x="0" y="4503174"/>
              <a:ext cx="13436272" cy="0"/>
            </a:xfrm>
            <a:prstGeom prst="line">
              <a:avLst/>
            </a:prstGeom>
            <a:ln cap="flat" w="35495">
              <a:solidFill>
                <a:srgbClr val="6C7D78"/>
              </a:solidFill>
              <a:prstDash val="solid"/>
              <a:headEnd type="none" len="sm" w="sm"/>
              <a:tailEnd type="none" len="sm" w="sm"/>
            </a:ln>
          </p:spPr>
        </p:sp>
        <p:sp>
          <p:nvSpPr>
            <p:cNvPr name="TextBox 8" id="8"/>
            <p:cNvSpPr txBox="true"/>
            <p:nvPr/>
          </p:nvSpPr>
          <p:spPr>
            <a:xfrm rot="0">
              <a:off x="36790" y="8434453"/>
              <a:ext cx="13399482" cy="2906300"/>
            </a:xfrm>
            <a:prstGeom prst="rect">
              <a:avLst/>
            </a:prstGeom>
          </p:spPr>
          <p:txBody>
            <a:bodyPr anchor="t" rtlCol="false" tIns="0" lIns="0" bIns="0" rIns="0">
              <a:spAutoFit/>
            </a:bodyPr>
            <a:lstStyle/>
            <a:p>
              <a:pPr algn="l" marL="0" indent="0" lvl="0">
                <a:lnSpc>
                  <a:spcPts val="3353"/>
                </a:lnSpc>
              </a:pPr>
              <a:r>
                <a:rPr lang="en-US" sz="2794">
                  <a:solidFill>
                    <a:srgbClr val="000000"/>
                  </a:solidFill>
                  <a:latin typeface="Carlito"/>
                  <a:ea typeface="Carlito"/>
                  <a:cs typeface="Carlito"/>
                  <a:sym typeface="Carlito"/>
                </a:rPr>
                <a:t>Engaging with situations involving dignity of labor calls for a </a:t>
              </a:r>
              <a:r>
                <a:rPr lang="en-US" b="true" sz="2794">
                  <a:solidFill>
                    <a:srgbClr val="000000"/>
                  </a:solidFill>
                  <a:latin typeface="Carlito Bold"/>
                  <a:ea typeface="Carlito Bold"/>
                  <a:cs typeface="Carlito Bold"/>
                  <a:sym typeface="Carlito Bold"/>
                </a:rPr>
                <a:t>balanced approach</a:t>
              </a:r>
              <a:r>
                <a:rPr lang="en-US" sz="2794">
                  <a:solidFill>
                    <a:srgbClr val="000000"/>
                  </a:solidFill>
                  <a:latin typeface="Carlito"/>
                  <a:ea typeface="Carlito"/>
                  <a:cs typeface="Carlito"/>
                  <a:sym typeface="Carlito"/>
                </a:rPr>
                <a:t>. Students should recognize when to step in but also respect established boundaries. Encouraging dialogue and raising awareness about the importance of labor can foster a supportive environment while acknowledging the autonomy of staff members.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1387838" y="6245853"/>
            <a:ext cx="7393900" cy="561975"/>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rlito Bold"/>
                <a:ea typeface="Carlito Bold"/>
                <a:cs typeface="Carlito Bold"/>
                <a:sym typeface="Carlito Bold"/>
              </a:rPr>
              <a:t>2. Should students interfere in such situations?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8624145" y="673030"/>
            <a:ext cx="9348316" cy="9270220"/>
            <a:chOff x="0" y="0"/>
            <a:chExt cx="12464422" cy="12360294"/>
          </a:xfrm>
        </p:grpSpPr>
        <p:sp>
          <p:nvSpPr>
            <p:cNvPr name="TextBox 5" id="5"/>
            <p:cNvSpPr txBox="true"/>
            <p:nvPr/>
          </p:nvSpPr>
          <p:spPr>
            <a:xfrm rot="0">
              <a:off x="50984" y="76200"/>
              <a:ext cx="12413438" cy="3633188"/>
            </a:xfrm>
            <a:prstGeom prst="rect">
              <a:avLst/>
            </a:prstGeom>
          </p:spPr>
          <p:txBody>
            <a:bodyPr anchor="t" rtlCol="false" tIns="0" lIns="0" bIns="0" rIns="0">
              <a:spAutoFit/>
            </a:bodyPr>
            <a:lstStyle/>
            <a:p>
              <a:pPr algn="l" marL="0" indent="0" lvl="0">
                <a:lnSpc>
                  <a:spcPts val="10581"/>
                </a:lnSpc>
                <a:spcBef>
                  <a:spcPct val="0"/>
                </a:spcBef>
              </a:pPr>
              <a:r>
                <a:rPr lang="en-US" sz="9447" i="true">
                  <a:solidFill>
                    <a:srgbClr val="000000"/>
                  </a:solidFill>
                  <a:latin typeface="Radley Italics"/>
                  <a:ea typeface="Radley Italics"/>
                  <a:cs typeface="Radley Italics"/>
                  <a:sym typeface="Radley Italics"/>
                </a:rPr>
                <a:t>Practicing Respect</a:t>
              </a:r>
            </a:p>
          </p:txBody>
        </p:sp>
        <p:sp>
          <p:nvSpPr>
            <p:cNvPr name="TextBox 6" id="6"/>
            <p:cNvSpPr txBox="true"/>
            <p:nvPr/>
          </p:nvSpPr>
          <p:spPr>
            <a:xfrm rot="0">
              <a:off x="0" y="4621013"/>
              <a:ext cx="12413438" cy="2016125"/>
            </a:xfrm>
            <a:prstGeom prst="rect">
              <a:avLst/>
            </a:prstGeom>
          </p:spPr>
          <p:txBody>
            <a:bodyPr anchor="t" rtlCol="false" tIns="0" lIns="0" bIns="0" rIns="0">
              <a:spAutoFit/>
            </a:bodyPr>
            <a:lstStyle/>
            <a:p>
              <a:pPr algn="l" marL="0" indent="0" lvl="0">
                <a:lnSpc>
                  <a:spcPts val="5968"/>
                </a:lnSpc>
                <a:spcBef>
                  <a:spcPct val="0"/>
                </a:spcBef>
              </a:pPr>
              <a:r>
                <a:rPr lang="en-US" sz="4973" u="none">
                  <a:solidFill>
                    <a:srgbClr val="000000"/>
                  </a:solidFill>
                  <a:latin typeface="Radley"/>
                  <a:ea typeface="Radley"/>
                  <a:cs typeface="Radley"/>
                  <a:sym typeface="Radley"/>
                </a:rPr>
                <a:t>Simple Daily Actions to Honor Labor on Campus</a:t>
              </a:r>
            </a:p>
          </p:txBody>
        </p:sp>
        <p:sp>
          <p:nvSpPr>
            <p:cNvPr name="AutoShape 7" id="7"/>
            <p:cNvSpPr/>
            <p:nvPr/>
          </p:nvSpPr>
          <p:spPr>
            <a:xfrm>
              <a:off x="16995" y="4330601"/>
              <a:ext cx="12413438" cy="0"/>
            </a:xfrm>
            <a:prstGeom prst="line">
              <a:avLst/>
            </a:prstGeom>
            <a:ln cap="flat" w="32468">
              <a:solidFill>
                <a:srgbClr val="6C7D78"/>
              </a:solidFill>
              <a:prstDash val="solid"/>
              <a:headEnd type="none" len="sm" w="sm"/>
              <a:tailEnd type="none" len="sm" w="sm"/>
            </a:ln>
          </p:spPr>
        </p:sp>
        <p:sp>
          <p:nvSpPr>
            <p:cNvPr name="TextBox 8" id="8"/>
            <p:cNvSpPr txBox="true"/>
            <p:nvPr/>
          </p:nvSpPr>
          <p:spPr>
            <a:xfrm rot="0">
              <a:off x="16995" y="8636019"/>
              <a:ext cx="12379449" cy="3724275"/>
            </a:xfrm>
            <a:prstGeom prst="rect">
              <a:avLst/>
            </a:prstGeom>
          </p:spPr>
          <p:txBody>
            <a:bodyPr anchor="t" rtlCol="false" tIns="0" lIns="0" bIns="0" rIns="0">
              <a:spAutoFit/>
            </a:bodyPr>
            <a:lstStyle/>
            <a:p>
              <a:pPr algn="l" marL="0" indent="0" lvl="0">
                <a:lnSpc>
                  <a:spcPts val="3667"/>
                </a:lnSpc>
              </a:pPr>
              <a:r>
                <a:rPr lang="en-US" sz="3056">
                  <a:solidFill>
                    <a:srgbClr val="000000"/>
                  </a:solidFill>
                  <a:latin typeface="Carlito"/>
                  <a:ea typeface="Carlito"/>
                  <a:cs typeface="Carlito"/>
                  <a:sym typeface="Carlito"/>
                </a:rPr>
                <a:t>Respect for labor should be a </a:t>
              </a:r>
              <a:r>
                <a:rPr lang="en-US" b="true" sz="3056">
                  <a:solidFill>
                    <a:srgbClr val="000000"/>
                  </a:solidFill>
                  <a:latin typeface="Carlito Bold"/>
                  <a:ea typeface="Carlito Bold"/>
                  <a:cs typeface="Carlito Bold"/>
                  <a:sym typeface="Carlito Bold"/>
                </a:rPr>
                <a:t>daily practice</a:t>
              </a:r>
              <a:r>
                <a:rPr lang="en-US" sz="3056">
                  <a:solidFill>
                    <a:srgbClr val="000000"/>
                  </a:solidFill>
                  <a:latin typeface="Carlito"/>
                  <a:ea typeface="Carlito"/>
                  <a:cs typeface="Carlito"/>
                  <a:sym typeface="Carlito"/>
                </a:rPr>
                <a:t> on campus. Simple gestures like greeting staff, valuing their contributions, and maintaining cleanliness can foster a culture of appreciation. These actions not only uplift the morale of the labor community but also instill a sense of shared responsibility within the student body.</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8451543" y="5888123"/>
            <a:ext cx="9054371" cy="1085850"/>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rlito Bold"/>
                <a:ea typeface="Carlito Bold"/>
                <a:cs typeface="Carlito Bold"/>
                <a:sym typeface="Carlito Bold"/>
              </a:rPr>
              <a:t>3. How can respect for labor be practiced daily on campus?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556055" cy="8607754"/>
            <a:chOff x="0" y="0"/>
            <a:chExt cx="12741406" cy="11477005"/>
          </a:xfrm>
        </p:grpSpPr>
        <p:sp>
          <p:nvSpPr>
            <p:cNvPr name="TextBox 5" id="5"/>
            <p:cNvSpPr txBox="true"/>
            <p:nvPr/>
          </p:nvSpPr>
          <p:spPr>
            <a:xfrm rot="0">
              <a:off x="34792" y="76200"/>
              <a:ext cx="12706614" cy="3540168"/>
            </a:xfrm>
            <a:prstGeom prst="rect">
              <a:avLst/>
            </a:prstGeom>
          </p:spPr>
          <p:txBody>
            <a:bodyPr anchor="t" rtlCol="false" tIns="0" lIns="0" bIns="0" rIns="0">
              <a:spAutoFit/>
            </a:bodyPr>
            <a:lstStyle/>
            <a:p>
              <a:pPr algn="l" marL="0" indent="0" lvl="0">
                <a:lnSpc>
                  <a:spcPts val="10361"/>
                </a:lnSpc>
                <a:spcBef>
                  <a:spcPct val="0"/>
                </a:spcBef>
              </a:pPr>
              <a:r>
                <a:rPr lang="en-US" sz="9251" i="true">
                  <a:solidFill>
                    <a:srgbClr val="000000"/>
                  </a:solidFill>
                  <a:latin typeface="Radley Italics"/>
                  <a:ea typeface="Radley Italics"/>
                  <a:cs typeface="Radley Italics"/>
                  <a:sym typeface="Radley Italics"/>
                </a:rPr>
                <a:t>Constitutional Values</a:t>
              </a:r>
            </a:p>
          </p:txBody>
        </p:sp>
        <p:sp>
          <p:nvSpPr>
            <p:cNvPr name="TextBox 6" id="6"/>
            <p:cNvSpPr txBox="true"/>
            <p:nvPr/>
          </p:nvSpPr>
          <p:spPr>
            <a:xfrm rot="0">
              <a:off x="34792" y="4900890"/>
              <a:ext cx="12706614" cy="1846226"/>
            </a:xfrm>
            <a:prstGeom prst="rect">
              <a:avLst/>
            </a:prstGeom>
          </p:spPr>
          <p:txBody>
            <a:bodyPr anchor="t" rtlCol="false" tIns="0" lIns="0" bIns="0" rIns="0">
              <a:spAutoFit/>
            </a:bodyPr>
            <a:lstStyle/>
            <a:p>
              <a:pPr algn="l" marL="0" indent="0" lvl="0">
                <a:lnSpc>
                  <a:spcPts val="5550"/>
                </a:lnSpc>
                <a:spcBef>
                  <a:spcPct val="0"/>
                </a:spcBef>
              </a:pPr>
              <a:r>
                <a:rPr lang="en-US" sz="4625" u="none">
                  <a:solidFill>
                    <a:srgbClr val="000000"/>
                  </a:solidFill>
                  <a:latin typeface="Radley"/>
                  <a:ea typeface="Radley"/>
                  <a:cs typeface="Radley"/>
                  <a:sym typeface="Radley"/>
                </a:rPr>
                <a:t>Exploring </a:t>
              </a:r>
              <a:r>
                <a:rPr lang="en-US" sz="4625" u="none">
                  <a:solidFill>
                    <a:srgbClr val="000000"/>
                  </a:solidFill>
                  <a:latin typeface="Radley"/>
                  <a:ea typeface="Radley"/>
                  <a:cs typeface="Radley"/>
                  <a:sym typeface="Radley"/>
                </a:rPr>
                <a:t>equality</a:t>
              </a:r>
              <a:r>
                <a:rPr lang="en-US" sz="4625" u="none">
                  <a:solidFill>
                    <a:srgbClr val="000000"/>
                  </a:solidFill>
                  <a:latin typeface="Radley"/>
                  <a:ea typeface="Radley"/>
                  <a:cs typeface="Radley"/>
                  <a:sym typeface="Radley"/>
                </a:rPr>
                <a:t> and </a:t>
              </a:r>
              <a:r>
                <a:rPr lang="en-US" sz="4625" u="none">
                  <a:solidFill>
                    <a:srgbClr val="000000"/>
                  </a:solidFill>
                  <a:latin typeface="Radley"/>
                  <a:ea typeface="Radley"/>
                  <a:cs typeface="Radley"/>
                  <a:sym typeface="Radley"/>
                </a:rPr>
                <a:t>respect</a:t>
              </a:r>
              <a:r>
                <a:rPr lang="en-US" sz="4625" u="none">
                  <a:solidFill>
                    <a:srgbClr val="000000"/>
                  </a:solidFill>
                  <a:latin typeface="Radley"/>
                  <a:ea typeface="Radley"/>
                  <a:cs typeface="Radley"/>
                  <a:sym typeface="Radley"/>
                </a:rPr>
                <a:t> in our community and beyond</a:t>
              </a:r>
            </a:p>
          </p:txBody>
        </p:sp>
        <p:sp>
          <p:nvSpPr>
            <p:cNvPr name="AutoShape 7" id="7"/>
            <p:cNvSpPr/>
            <p:nvPr/>
          </p:nvSpPr>
          <p:spPr>
            <a:xfrm>
              <a:off x="0" y="4258629"/>
              <a:ext cx="12706614" cy="0"/>
            </a:xfrm>
            <a:prstGeom prst="line">
              <a:avLst/>
            </a:prstGeom>
            <a:ln cap="flat" w="33568">
              <a:solidFill>
                <a:srgbClr val="6C7D78"/>
              </a:solidFill>
              <a:prstDash val="solid"/>
              <a:headEnd type="none" len="sm" w="sm"/>
              <a:tailEnd type="none" len="sm" w="sm"/>
            </a:ln>
          </p:spPr>
        </p:sp>
        <p:sp>
          <p:nvSpPr>
            <p:cNvPr name="TextBox 8" id="8"/>
            <p:cNvSpPr txBox="true"/>
            <p:nvPr/>
          </p:nvSpPr>
          <p:spPr>
            <a:xfrm rot="0">
              <a:off x="0" y="8197352"/>
              <a:ext cx="12671822" cy="3279653"/>
            </a:xfrm>
            <a:prstGeom prst="rect">
              <a:avLst/>
            </a:prstGeom>
          </p:spPr>
          <p:txBody>
            <a:bodyPr anchor="t" rtlCol="false" tIns="0" lIns="0" bIns="0" rIns="0">
              <a:spAutoFit/>
            </a:bodyPr>
            <a:lstStyle/>
            <a:p>
              <a:pPr algn="l" marL="0" indent="0" lvl="0">
                <a:lnSpc>
                  <a:spcPts val="3171"/>
                </a:lnSpc>
              </a:pPr>
              <a:r>
                <a:rPr lang="en-US" sz="2643">
                  <a:solidFill>
                    <a:srgbClr val="000000"/>
                  </a:solidFill>
                  <a:latin typeface="Carlito"/>
                  <a:ea typeface="Carlito"/>
                  <a:cs typeface="Carlito"/>
                  <a:sym typeface="Carlito"/>
                </a:rPr>
                <a:t>The dignity of labor emphasizes </a:t>
              </a:r>
              <a:r>
                <a:rPr lang="en-US" b="true" sz="2643">
                  <a:solidFill>
                    <a:srgbClr val="000000"/>
                  </a:solidFill>
                  <a:latin typeface="Carlito Bold"/>
                  <a:ea typeface="Carlito Bold"/>
                  <a:cs typeface="Carlito Bold"/>
                  <a:sym typeface="Carlito Bold"/>
                </a:rPr>
                <a:t>equality for all individuals</a:t>
              </a:r>
              <a:r>
                <a:rPr lang="en-US" sz="2643">
                  <a:solidFill>
                    <a:srgbClr val="000000"/>
                  </a:solidFill>
                  <a:latin typeface="Carlito"/>
                  <a:ea typeface="Carlito"/>
                  <a:cs typeface="Carlito"/>
                  <a:sym typeface="Carlito"/>
                </a:rPr>
                <a:t>, regardless of their role or status on campus. Respect for every person's contribution fosters an inclusive environment where everyone feels valued. Upholding these principles is essential to create a supportive community that honors the worth and rights of every individual.</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203370" y="5969833"/>
            <a:ext cx="9556055" cy="561975"/>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rlito Bold"/>
                <a:ea typeface="Carlito Bold"/>
                <a:cs typeface="Carlito Bold"/>
                <a:sym typeface="Carlito Bold"/>
              </a:rPr>
              <a:t>4. What constitutional or human values are involved?</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p:cSld>
    <p:bg>
      <p:bgPr>
        <a:solidFill>
          <a:srgbClr val="A4C3B2"/>
        </a:solidFill>
      </p:bgPr>
    </p:bg>
    <p:spTree>
      <p:nvGrpSpPr>
        <p:cNvPr id="1" name=""/>
        <p:cNvGrpSpPr/>
        <p:nvPr/>
      </p:nvGrpSpPr>
      <p:grpSpPr>
        <a:xfrm>
          <a:off x="0" y="0"/>
          <a:ext cx="0" cy="0"/>
          <a:chOff x="0" y="0"/>
          <a:chExt cx="0" cy="0"/>
        </a:xfrm>
      </p:grpSpPr>
      <p:sp>
        <p:nvSpPr>
          <p:cNvPr name="TextBox 2" id="2"/>
          <p:cNvSpPr txBox="true"/>
          <p:nvPr/>
        </p:nvSpPr>
        <p:spPr>
          <a:xfrm rot="0">
            <a:off x="971535" y="4128102"/>
            <a:ext cx="16230600" cy="2613997"/>
          </a:xfrm>
          <a:prstGeom prst="rect">
            <a:avLst/>
          </a:prstGeom>
        </p:spPr>
        <p:txBody>
          <a:bodyPr anchor="t" rtlCol="false" tIns="0" lIns="0" bIns="0" rIns="0">
            <a:spAutoFit/>
          </a:bodyPr>
          <a:lstStyle/>
          <a:p>
            <a:pPr algn="ctr" marL="0" indent="0" lvl="0">
              <a:lnSpc>
                <a:spcPts val="10065"/>
              </a:lnSpc>
            </a:pPr>
            <a:r>
              <a:rPr lang="en-US" sz="10065">
                <a:solidFill>
                  <a:srgbClr val="000000"/>
                </a:solidFill>
                <a:latin typeface="Radley"/>
                <a:ea typeface="Radley"/>
                <a:cs typeface="Radley"/>
                <a:sym typeface="Radley"/>
              </a:rPr>
              <a:t>Case Study 3: </a:t>
            </a:r>
            <a:r>
              <a:rPr lang="en-US" sz="10065">
                <a:solidFill>
                  <a:srgbClr val="000000"/>
                </a:solidFill>
                <a:latin typeface="Radley"/>
                <a:ea typeface="Radley"/>
                <a:cs typeface="Radley"/>
                <a:sym typeface="Radley"/>
              </a:rPr>
              <a:t>Inclusivity and Teamwork</a:t>
            </a:r>
          </a:p>
        </p:txBody>
      </p:sp>
      <p:grpSp>
        <p:nvGrpSpPr>
          <p:cNvPr name="Group 3" id="3"/>
          <p:cNvGrpSpPr/>
          <p:nvPr/>
        </p:nvGrpSpPr>
        <p:grpSpPr>
          <a:xfrm rot="0">
            <a:off x="17202135" y="459202"/>
            <a:ext cx="2171730" cy="2205796"/>
            <a:chOff x="0" y="0"/>
            <a:chExt cx="812800" cy="825500"/>
          </a:xfrm>
        </p:grpSpPr>
        <p:sp>
          <p:nvSpPr>
            <p:cNvPr name="Freeform 4" id="4"/>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5" id="5"/>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transition spd="slow">
    <p:cover dir="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455036" y="703825"/>
            <a:ext cx="9680632" cy="8607295"/>
            <a:chOff x="0" y="0"/>
            <a:chExt cx="12907509" cy="11476393"/>
          </a:xfrm>
        </p:grpSpPr>
        <p:sp>
          <p:nvSpPr>
            <p:cNvPr name="TextBox 5" id="5"/>
            <p:cNvSpPr txBox="true"/>
            <p:nvPr/>
          </p:nvSpPr>
          <p:spPr>
            <a:xfrm rot="0">
              <a:off x="70299" y="85725"/>
              <a:ext cx="12837210" cy="3567811"/>
            </a:xfrm>
            <a:prstGeom prst="rect">
              <a:avLst/>
            </a:prstGeom>
          </p:spPr>
          <p:txBody>
            <a:bodyPr anchor="t" rtlCol="false" tIns="0" lIns="0" bIns="0" rIns="0">
              <a:spAutoFit/>
            </a:bodyPr>
            <a:lstStyle/>
            <a:p>
              <a:pPr algn="l" marL="0" indent="0" lvl="0">
                <a:lnSpc>
                  <a:spcPts val="10467"/>
                </a:lnSpc>
                <a:spcBef>
                  <a:spcPct val="0"/>
                </a:spcBef>
              </a:pPr>
              <a:r>
                <a:rPr lang="en-US" sz="9346" i="true">
                  <a:solidFill>
                    <a:srgbClr val="000000"/>
                  </a:solidFill>
                  <a:latin typeface="Radley Italics"/>
                  <a:ea typeface="Radley Italics"/>
                  <a:cs typeface="Radley Italics"/>
                  <a:sym typeface="Radley Italics"/>
                </a:rPr>
                <a:t>Discrimination Defined</a:t>
              </a:r>
            </a:p>
          </p:txBody>
        </p:sp>
        <p:sp>
          <p:nvSpPr>
            <p:cNvPr name="TextBox 6" id="6"/>
            <p:cNvSpPr txBox="true"/>
            <p:nvPr/>
          </p:nvSpPr>
          <p:spPr>
            <a:xfrm rot="0">
              <a:off x="70299" y="4761267"/>
              <a:ext cx="12837210" cy="1855676"/>
            </a:xfrm>
            <a:prstGeom prst="rect">
              <a:avLst/>
            </a:prstGeom>
          </p:spPr>
          <p:txBody>
            <a:bodyPr anchor="t" rtlCol="false" tIns="0" lIns="0" bIns="0" rIns="0">
              <a:spAutoFit/>
            </a:bodyPr>
            <a:lstStyle/>
            <a:p>
              <a:pPr algn="l" marL="0" indent="0" lvl="0">
                <a:lnSpc>
                  <a:spcPts val="5607"/>
                </a:lnSpc>
                <a:spcBef>
                  <a:spcPct val="0"/>
                </a:spcBef>
              </a:pPr>
              <a:r>
                <a:rPr lang="en-US" sz="4672" u="none">
                  <a:solidFill>
                    <a:srgbClr val="000000"/>
                  </a:solidFill>
                  <a:latin typeface="Radley"/>
                  <a:ea typeface="Radley"/>
                  <a:cs typeface="Radley"/>
                  <a:sym typeface="Radley"/>
                </a:rPr>
                <a:t>Understanding the subtle nuances of exclusion and bias in education</a:t>
              </a:r>
            </a:p>
          </p:txBody>
        </p:sp>
        <p:sp>
          <p:nvSpPr>
            <p:cNvPr name="AutoShape 7" id="7"/>
            <p:cNvSpPr/>
            <p:nvPr/>
          </p:nvSpPr>
          <p:spPr>
            <a:xfrm>
              <a:off x="35150" y="4302398"/>
              <a:ext cx="12837210" cy="0"/>
            </a:xfrm>
            <a:prstGeom prst="line">
              <a:avLst/>
            </a:prstGeom>
            <a:ln cap="flat" w="33913">
              <a:solidFill>
                <a:srgbClr val="6C7D78"/>
              </a:solidFill>
              <a:prstDash val="solid"/>
              <a:headEnd type="none" len="sm" w="sm"/>
              <a:tailEnd type="none" len="sm" w="sm"/>
            </a:ln>
          </p:spPr>
        </p:sp>
        <p:sp>
          <p:nvSpPr>
            <p:cNvPr name="TextBox 8" id="8"/>
            <p:cNvSpPr txBox="true"/>
            <p:nvPr/>
          </p:nvSpPr>
          <p:spPr>
            <a:xfrm rot="0">
              <a:off x="0" y="8038507"/>
              <a:ext cx="12872359" cy="3437886"/>
            </a:xfrm>
            <a:prstGeom prst="rect">
              <a:avLst/>
            </a:prstGeom>
          </p:spPr>
          <p:txBody>
            <a:bodyPr anchor="t" rtlCol="false" tIns="0" lIns="0" bIns="0" rIns="0">
              <a:spAutoFit/>
            </a:bodyPr>
            <a:lstStyle/>
            <a:p>
              <a:pPr algn="l" marL="0" indent="0" lvl="0">
                <a:lnSpc>
                  <a:spcPts val="3342"/>
                </a:lnSpc>
              </a:pPr>
              <a:r>
                <a:rPr lang="en-US" sz="2785">
                  <a:solidFill>
                    <a:srgbClr val="000000"/>
                  </a:solidFill>
                  <a:latin typeface="Carlito"/>
                  <a:ea typeface="Carlito"/>
                  <a:cs typeface="Carlito"/>
                  <a:sym typeface="Carlito"/>
                </a:rPr>
                <a:t>Discrimination occurs when individuals are treated unfairly due to personal characteristics. In this scenario, quiet exclusion based on language and background signifies a form of discrimination. It undermines the principles of equality and respect, fostering an environment where all students should feel valued and included in academic settings.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170640" y="5965484"/>
            <a:ext cx="9654270" cy="55499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Carlito Bold"/>
                <a:ea typeface="Carlito Bold"/>
                <a:cs typeface="Carlito Bold"/>
                <a:sym typeface="Carlito Bold"/>
              </a:rPr>
              <a:t>1. Is this a form of discrimination? Why or why not?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952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8581286" y="623710"/>
            <a:ext cx="9417901" cy="9505127"/>
            <a:chOff x="0" y="0"/>
            <a:chExt cx="12557202" cy="12673502"/>
          </a:xfrm>
        </p:grpSpPr>
        <p:sp>
          <p:nvSpPr>
            <p:cNvPr name="TextBox 5" id="5"/>
            <p:cNvSpPr txBox="true"/>
            <p:nvPr/>
          </p:nvSpPr>
          <p:spPr>
            <a:xfrm rot="0">
              <a:off x="34289" y="66675"/>
              <a:ext cx="12522913" cy="3497410"/>
            </a:xfrm>
            <a:prstGeom prst="rect">
              <a:avLst/>
            </a:prstGeom>
          </p:spPr>
          <p:txBody>
            <a:bodyPr anchor="t" rtlCol="false" tIns="0" lIns="0" bIns="0" rIns="0">
              <a:spAutoFit/>
            </a:bodyPr>
            <a:lstStyle/>
            <a:p>
              <a:pPr algn="l" marL="0" indent="0" lvl="0">
                <a:lnSpc>
                  <a:spcPts val="10211"/>
                </a:lnSpc>
                <a:spcBef>
                  <a:spcPct val="0"/>
                </a:spcBef>
              </a:pPr>
              <a:r>
                <a:rPr lang="en-US" sz="9117" i="true">
                  <a:solidFill>
                    <a:srgbClr val="000000"/>
                  </a:solidFill>
                  <a:latin typeface="Radley Italics"/>
                  <a:ea typeface="Radley Italics"/>
                  <a:cs typeface="Radley Italics"/>
                  <a:sym typeface="Radley Italics"/>
                </a:rPr>
                <a:t>Inclusivity Boosts Performance</a:t>
              </a:r>
            </a:p>
          </p:txBody>
        </p:sp>
        <p:sp>
          <p:nvSpPr>
            <p:cNvPr name="TextBox 6" id="6"/>
            <p:cNvSpPr txBox="true"/>
            <p:nvPr/>
          </p:nvSpPr>
          <p:spPr>
            <a:xfrm rot="0">
              <a:off x="34289" y="4880837"/>
              <a:ext cx="12522913" cy="2729302"/>
            </a:xfrm>
            <a:prstGeom prst="rect">
              <a:avLst/>
            </a:prstGeom>
          </p:spPr>
          <p:txBody>
            <a:bodyPr anchor="t" rtlCol="false" tIns="0" lIns="0" bIns="0" rIns="0">
              <a:spAutoFit/>
            </a:bodyPr>
            <a:lstStyle/>
            <a:p>
              <a:pPr algn="l" marL="0" indent="0" lvl="0">
                <a:lnSpc>
                  <a:spcPts val="5470"/>
                </a:lnSpc>
                <a:spcBef>
                  <a:spcPct val="0"/>
                </a:spcBef>
              </a:pPr>
              <a:r>
                <a:rPr lang="en-US" sz="4558" u="none">
                  <a:solidFill>
                    <a:srgbClr val="000000"/>
                  </a:solidFill>
                  <a:latin typeface="Radley"/>
                  <a:ea typeface="Radley"/>
                  <a:cs typeface="Radley"/>
                  <a:sym typeface="Radley"/>
                </a:rPr>
                <a:t>Embracing diverse perspectives enhances collaboration and innovation in teams</a:t>
              </a:r>
            </a:p>
          </p:txBody>
        </p:sp>
        <p:sp>
          <p:nvSpPr>
            <p:cNvPr name="AutoShape 7" id="7"/>
            <p:cNvSpPr/>
            <p:nvPr/>
          </p:nvSpPr>
          <p:spPr>
            <a:xfrm>
              <a:off x="0" y="4247861"/>
              <a:ext cx="12522913" cy="0"/>
            </a:xfrm>
            <a:prstGeom prst="line">
              <a:avLst/>
            </a:prstGeom>
            <a:ln cap="flat" w="33082">
              <a:solidFill>
                <a:srgbClr val="6C7D78"/>
              </a:solidFill>
              <a:prstDash val="solid"/>
              <a:headEnd type="none" len="sm" w="sm"/>
              <a:tailEnd type="none" len="sm" w="sm"/>
            </a:ln>
          </p:spPr>
        </p:sp>
        <p:sp>
          <p:nvSpPr>
            <p:cNvPr name="TextBox 8" id="8"/>
            <p:cNvSpPr txBox="true"/>
            <p:nvPr/>
          </p:nvSpPr>
          <p:spPr>
            <a:xfrm rot="0">
              <a:off x="0" y="9339752"/>
              <a:ext cx="12488624" cy="3333750"/>
            </a:xfrm>
            <a:prstGeom prst="rect">
              <a:avLst/>
            </a:prstGeom>
          </p:spPr>
          <p:txBody>
            <a:bodyPr anchor="t" rtlCol="false" tIns="0" lIns="0" bIns="0" rIns="0">
              <a:spAutoFit/>
            </a:bodyPr>
            <a:lstStyle/>
            <a:p>
              <a:pPr algn="l" marL="0" indent="0" lvl="0">
                <a:lnSpc>
                  <a:spcPts val="3245"/>
                </a:lnSpc>
              </a:pPr>
              <a:r>
                <a:rPr lang="en-US" sz="2704">
                  <a:solidFill>
                    <a:srgbClr val="000000"/>
                  </a:solidFill>
                  <a:latin typeface="Carlito"/>
                  <a:ea typeface="Carlito"/>
                  <a:cs typeface="Carlito"/>
                  <a:sym typeface="Carlito"/>
                </a:rPr>
                <a:t>Inclusivity fosters a dynamic environment where diverse ideas thrive. By </a:t>
              </a:r>
              <a:r>
                <a:rPr lang="en-US" b="true" sz="2704">
                  <a:solidFill>
                    <a:srgbClr val="000000"/>
                  </a:solidFill>
                  <a:latin typeface="Carlito Bold"/>
                  <a:ea typeface="Carlito Bold"/>
                  <a:cs typeface="Carlito Bold"/>
                  <a:sym typeface="Carlito Bold"/>
                </a:rPr>
                <a:t>welcoming different viewpoints</a:t>
              </a:r>
              <a:r>
                <a:rPr lang="en-US" sz="2704">
                  <a:solidFill>
                    <a:srgbClr val="000000"/>
                  </a:solidFill>
                  <a:latin typeface="Carlito"/>
                  <a:ea typeface="Carlito"/>
                  <a:cs typeface="Carlito"/>
                  <a:sym typeface="Carlito"/>
                </a:rPr>
                <a:t>, teams can discover creative solutions and improve problem-solving capabilities. Research shows that inclusive teams achieve better outcomes, as members feel valued and engaged, which leads to increased productivity and overall success in group projects.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8272536" y="6799705"/>
            <a:ext cx="9417901" cy="614046"/>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Carlito Bold"/>
                <a:ea typeface="Carlito Bold"/>
                <a:cs typeface="Carlito Bold"/>
                <a:sym typeface="Carlito Bold"/>
              </a:rPr>
              <a:t>2. How does inclusivity improve team performance?</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499913" y="516455"/>
            <a:ext cx="9666403" cy="8708213"/>
            <a:chOff x="0" y="0"/>
            <a:chExt cx="12888537" cy="11610951"/>
          </a:xfrm>
        </p:grpSpPr>
        <p:sp>
          <p:nvSpPr>
            <p:cNvPr name="TextBox 5" id="5"/>
            <p:cNvSpPr txBox="true"/>
            <p:nvPr/>
          </p:nvSpPr>
          <p:spPr>
            <a:xfrm rot="0">
              <a:off x="35194" y="85725"/>
              <a:ext cx="12853343" cy="3572402"/>
            </a:xfrm>
            <a:prstGeom prst="rect">
              <a:avLst/>
            </a:prstGeom>
          </p:spPr>
          <p:txBody>
            <a:bodyPr anchor="t" rtlCol="false" tIns="0" lIns="0" bIns="0" rIns="0">
              <a:spAutoFit/>
            </a:bodyPr>
            <a:lstStyle/>
            <a:p>
              <a:pPr algn="l" marL="0" indent="0" lvl="0">
                <a:lnSpc>
                  <a:spcPts val="10480"/>
                </a:lnSpc>
                <a:spcBef>
                  <a:spcPct val="0"/>
                </a:spcBef>
              </a:pPr>
              <a:r>
                <a:rPr lang="en-US" sz="9357" i="true">
                  <a:solidFill>
                    <a:srgbClr val="000000"/>
                  </a:solidFill>
                  <a:latin typeface="Radley Italics"/>
                  <a:ea typeface="Radley Italics"/>
                  <a:cs typeface="Radley Italics"/>
                  <a:sym typeface="Radley Italics"/>
                </a:rPr>
                <a:t>Values in Group Work</a:t>
              </a:r>
            </a:p>
          </p:txBody>
        </p:sp>
        <p:sp>
          <p:nvSpPr>
            <p:cNvPr name="TextBox 6" id="6"/>
            <p:cNvSpPr txBox="true"/>
            <p:nvPr/>
          </p:nvSpPr>
          <p:spPr>
            <a:xfrm rot="0">
              <a:off x="0" y="4767239"/>
              <a:ext cx="12853343" cy="1858020"/>
            </a:xfrm>
            <a:prstGeom prst="rect">
              <a:avLst/>
            </a:prstGeom>
          </p:spPr>
          <p:txBody>
            <a:bodyPr anchor="t" rtlCol="false" tIns="0" lIns="0" bIns="0" rIns="0">
              <a:spAutoFit/>
            </a:bodyPr>
            <a:lstStyle/>
            <a:p>
              <a:pPr algn="l" marL="0" indent="0" lvl="0">
                <a:lnSpc>
                  <a:spcPts val="5614"/>
                </a:lnSpc>
                <a:spcBef>
                  <a:spcPct val="0"/>
                </a:spcBef>
              </a:pPr>
              <a:r>
                <a:rPr lang="en-US" sz="4678" u="none">
                  <a:solidFill>
                    <a:srgbClr val="000000"/>
                  </a:solidFill>
                  <a:latin typeface="Radley"/>
                  <a:ea typeface="Radley"/>
                  <a:cs typeface="Radley"/>
                  <a:sym typeface="Radley"/>
                </a:rPr>
                <a:t>Encouraging Respect and Fairness for Successful Collaboration</a:t>
              </a:r>
            </a:p>
          </p:txBody>
        </p:sp>
        <p:sp>
          <p:nvSpPr>
            <p:cNvPr name="AutoShape 7" id="7"/>
            <p:cNvSpPr/>
            <p:nvPr/>
          </p:nvSpPr>
          <p:spPr>
            <a:xfrm>
              <a:off x="0" y="4307805"/>
              <a:ext cx="12853343" cy="0"/>
            </a:xfrm>
            <a:prstGeom prst="line">
              <a:avLst/>
            </a:prstGeom>
            <a:ln cap="flat" w="33955">
              <a:solidFill>
                <a:srgbClr val="6C7D78"/>
              </a:solidFill>
              <a:prstDash val="solid"/>
              <a:headEnd type="none" len="sm" w="sm"/>
              <a:tailEnd type="none" len="sm" w="sm"/>
            </a:ln>
          </p:spPr>
        </p:sp>
        <p:sp>
          <p:nvSpPr>
            <p:cNvPr name="TextBox 8" id="8"/>
            <p:cNvSpPr txBox="true"/>
            <p:nvPr/>
          </p:nvSpPr>
          <p:spPr>
            <a:xfrm rot="0">
              <a:off x="35194" y="8064579"/>
              <a:ext cx="12818150" cy="3546372"/>
            </a:xfrm>
            <a:prstGeom prst="rect">
              <a:avLst/>
            </a:prstGeom>
          </p:spPr>
          <p:txBody>
            <a:bodyPr anchor="t" rtlCol="false" tIns="0" lIns="0" bIns="0" rIns="0">
              <a:spAutoFit/>
            </a:bodyPr>
            <a:lstStyle/>
            <a:p>
              <a:pPr algn="l" marL="0" indent="0" lvl="0">
                <a:lnSpc>
                  <a:spcPts val="3452"/>
                </a:lnSpc>
              </a:pPr>
              <a:r>
                <a:rPr lang="en-US" sz="2877">
                  <a:solidFill>
                    <a:srgbClr val="000000"/>
                  </a:solidFill>
                  <a:latin typeface="Carlito"/>
                  <a:ea typeface="Carlito"/>
                  <a:cs typeface="Carlito"/>
                  <a:sym typeface="Carlito"/>
                </a:rPr>
                <a:t>In group work, it's crucial to prioritize </a:t>
              </a:r>
              <a:r>
                <a:rPr lang="en-US" b="true" sz="2877">
                  <a:solidFill>
                    <a:srgbClr val="000000"/>
                  </a:solidFill>
                  <a:latin typeface="Carlito Bold"/>
                  <a:ea typeface="Carlito Bold"/>
                  <a:cs typeface="Carlito Bold"/>
                  <a:sym typeface="Carlito Bold"/>
                </a:rPr>
                <a:t>respect</a:t>
              </a:r>
              <a:r>
                <a:rPr lang="en-US" sz="2877">
                  <a:solidFill>
                    <a:srgbClr val="000000"/>
                  </a:solidFill>
                  <a:latin typeface="Carlito"/>
                  <a:ea typeface="Carlito"/>
                  <a:cs typeface="Carlito"/>
                  <a:sym typeface="Carlito"/>
                </a:rPr>
                <a:t> and </a:t>
              </a:r>
              <a:r>
                <a:rPr lang="en-US" b="true" sz="2877">
                  <a:solidFill>
                    <a:srgbClr val="000000"/>
                  </a:solidFill>
                  <a:latin typeface="Carlito Bold"/>
                  <a:ea typeface="Carlito Bold"/>
                  <a:cs typeface="Carlito Bold"/>
                  <a:sym typeface="Carlito Bold"/>
                </a:rPr>
                <a:t>fairness</a:t>
              </a:r>
              <a:r>
                <a:rPr lang="en-US" sz="2877">
                  <a:solidFill>
                    <a:srgbClr val="000000"/>
                  </a:solidFill>
                  <a:latin typeface="Carlito"/>
                  <a:ea typeface="Carlito"/>
                  <a:cs typeface="Carlito"/>
                  <a:sym typeface="Carlito"/>
                </a:rPr>
                <a:t>. By valuing diverse opinions and treating each member equally, teams foster an inclusive environment. This approach not only enhances collaboration but also leads to richer discussions and better outcomes, ensuring that everyone's contributions are recognized and appreciated.</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160549" y="5820941"/>
            <a:ext cx="9499566" cy="55499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Carlito Bold"/>
                <a:ea typeface="Carlito Bold"/>
                <a:cs typeface="Carlito Bold"/>
                <a:sym typeface="Carlito Bold"/>
              </a:rPr>
              <a:t>3. What values should guide group work in college?</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8340328" y="1176917"/>
            <a:ext cx="9634383" cy="8211130"/>
            <a:chOff x="0" y="0"/>
            <a:chExt cx="12845843" cy="10948173"/>
          </a:xfrm>
        </p:grpSpPr>
        <p:sp>
          <p:nvSpPr>
            <p:cNvPr name="TextBox 5" id="5"/>
            <p:cNvSpPr txBox="true"/>
            <p:nvPr/>
          </p:nvSpPr>
          <p:spPr>
            <a:xfrm rot="0">
              <a:off x="35077" y="76200"/>
              <a:ext cx="12810766" cy="3569810"/>
            </a:xfrm>
            <a:prstGeom prst="rect">
              <a:avLst/>
            </a:prstGeom>
          </p:spPr>
          <p:txBody>
            <a:bodyPr anchor="t" rtlCol="false" tIns="0" lIns="0" bIns="0" rIns="0">
              <a:spAutoFit/>
            </a:bodyPr>
            <a:lstStyle/>
            <a:p>
              <a:pPr algn="l" marL="0" indent="0" lvl="0">
                <a:lnSpc>
                  <a:spcPts val="10446"/>
                </a:lnSpc>
                <a:spcBef>
                  <a:spcPct val="0"/>
                </a:spcBef>
              </a:pPr>
              <a:r>
                <a:rPr lang="en-US" sz="9326" i="true">
                  <a:solidFill>
                    <a:srgbClr val="000000"/>
                  </a:solidFill>
                  <a:latin typeface="Radley Italics"/>
                  <a:ea typeface="Radley Italics"/>
                  <a:cs typeface="Radley Italics"/>
                  <a:sym typeface="Radley Italics"/>
                </a:rPr>
                <a:t>Supporting the Student</a:t>
              </a:r>
            </a:p>
          </p:txBody>
        </p:sp>
        <p:sp>
          <p:nvSpPr>
            <p:cNvPr name="TextBox 6" id="6"/>
            <p:cNvSpPr txBox="true"/>
            <p:nvPr/>
          </p:nvSpPr>
          <p:spPr>
            <a:xfrm rot="0">
              <a:off x="0" y="4303060"/>
              <a:ext cx="12810766" cy="1851834"/>
            </a:xfrm>
            <a:prstGeom prst="rect">
              <a:avLst/>
            </a:prstGeom>
          </p:spPr>
          <p:txBody>
            <a:bodyPr anchor="t" rtlCol="false" tIns="0" lIns="0" bIns="0" rIns="0">
              <a:spAutoFit/>
            </a:bodyPr>
            <a:lstStyle/>
            <a:p>
              <a:pPr algn="l" marL="0" indent="0" lvl="0">
                <a:lnSpc>
                  <a:spcPts val="5596"/>
                </a:lnSpc>
                <a:spcBef>
                  <a:spcPct val="0"/>
                </a:spcBef>
              </a:pPr>
              <a:r>
                <a:rPr lang="en-US" sz="4663" u="none">
                  <a:solidFill>
                    <a:srgbClr val="000000"/>
                  </a:solidFill>
                  <a:latin typeface="Radley"/>
                  <a:ea typeface="Radley"/>
                  <a:cs typeface="Radley"/>
                  <a:sym typeface="Radley"/>
                </a:rPr>
                <a:t>Encouraging Inclusivity and Collaboration within the Team</a:t>
              </a:r>
            </a:p>
          </p:txBody>
        </p:sp>
        <p:sp>
          <p:nvSpPr>
            <p:cNvPr name="AutoShape 7" id="7"/>
            <p:cNvSpPr/>
            <p:nvPr/>
          </p:nvSpPr>
          <p:spPr>
            <a:xfrm>
              <a:off x="0" y="4293535"/>
              <a:ext cx="12810766" cy="0"/>
            </a:xfrm>
            <a:prstGeom prst="line">
              <a:avLst/>
            </a:prstGeom>
            <a:ln cap="flat" w="33843">
              <a:solidFill>
                <a:srgbClr val="6C7D78"/>
              </a:solidFill>
              <a:prstDash val="solid"/>
              <a:headEnd type="none" len="sm" w="sm"/>
              <a:tailEnd type="none" len="sm" w="sm"/>
            </a:ln>
          </p:spPr>
        </p:sp>
        <p:sp>
          <p:nvSpPr>
            <p:cNvPr name="TextBox 8" id="8"/>
            <p:cNvSpPr txBox="true"/>
            <p:nvPr/>
          </p:nvSpPr>
          <p:spPr>
            <a:xfrm rot="0">
              <a:off x="35077" y="7642106"/>
              <a:ext cx="12775689" cy="3306067"/>
            </a:xfrm>
            <a:prstGeom prst="rect">
              <a:avLst/>
            </a:prstGeom>
          </p:spPr>
          <p:txBody>
            <a:bodyPr anchor="t" rtlCol="false" tIns="0" lIns="0" bIns="0" rIns="0">
              <a:spAutoFit/>
            </a:bodyPr>
            <a:lstStyle/>
            <a:p>
              <a:pPr algn="l" marL="0" indent="0" lvl="0">
                <a:lnSpc>
                  <a:spcPts val="3197"/>
                </a:lnSpc>
              </a:pPr>
              <a:r>
                <a:rPr lang="en-US" sz="2664">
                  <a:solidFill>
                    <a:srgbClr val="000000"/>
                  </a:solidFill>
                  <a:latin typeface="Carlito"/>
                  <a:ea typeface="Carlito"/>
                  <a:cs typeface="Carlito"/>
                  <a:sym typeface="Carlito"/>
                </a:rPr>
                <a:t>To foster an inclusive environment, the team can take several meaningful actions. These include </a:t>
              </a:r>
              <a:r>
                <a:rPr lang="en-US" b="true" sz="2664">
                  <a:solidFill>
                    <a:srgbClr val="000000"/>
                  </a:solidFill>
                  <a:latin typeface="Carlito Bold"/>
                  <a:ea typeface="Carlito Bold"/>
                  <a:cs typeface="Carlito Bold"/>
                  <a:sym typeface="Carlito Bold"/>
                </a:rPr>
                <a:t>extending invitations</a:t>
              </a:r>
              <a:r>
                <a:rPr lang="en-US" sz="2664">
                  <a:solidFill>
                    <a:srgbClr val="000000"/>
                  </a:solidFill>
                  <a:latin typeface="Carlito"/>
                  <a:ea typeface="Carlito"/>
                  <a:cs typeface="Carlito"/>
                  <a:sym typeface="Carlito"/>
                </a:rPr>
                <a:t> to group activities, providing language support, and actively encouraging participation. By creating a welcoming atmosphere, the team not only uplifts the rural student but also enriches the group's overall dynamics and collective success.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6975211" y="6007216"/>
            <a:ext cx="9634383" cy="55499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Carlito Bold"/>
                <a:ea typeface="Carlito Bold"/>
                <a:cs typeface="Carlito Bold"/>
                <a:sym typeface="Carlito Bold"/>
              </a:rPr>
              <a:t>4. How could the team support the student?</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bg>
      <p:bgPr>
        <a:solidFill>
          <a:srgbClr val="F0E5D8"/>
        </a:solidFill>
      </p:bgPr>
    </p:bg>
    <p:spTree>
      <p:nvGrpSpPr>
        <p:cNvPr id="1" name=""/>
        <p:cNvGrpSpPr/>
        <p:nvPr/>
      </p:nvGrpSpPr>
      <p:grpSpPr>
        <a:xfrm>
          <a:off x="0" y="0"/>
          <a:ext cx="0" cy="0"/>
          <a:chOff x="0" y="0"/>
          <a:chExt cx="0" cy="0"/>
        </a:xfrm>
      </p:grpSpPr>
      <p:sp>
        <p:nvSpPr>
          <p:cNvPr name="TextBox 2" id="2"/>
          <p:cNvSpPr txBox="true"/>
          <p:nvPr/>
        </p:nvSpPr>
        <p:spPr>
          <a:xfrm rot="0">
            <a:off x="609863" y="4029701"/>
            <a:ext cx="17068274" cy="2399048"/>
          </a:xfrm>
          <a:prstGeom prst="rect">
            <a:avLst/>
          </a:prstGeom>
        </p:spPr>
        <p:txBody>
          <a:bodyPr anchor="t" rtlCol="false" tIns="0" lIns="0" bIns="0" rIns="0">
            <a:spAutoFit/>
          </a:bodyPr>
          <a:lstStyle/>
          <a:p>
            <a:pPr algn="ctr" marL="0" indent="0" lvl="0">
              <a:lnSpc>
                <a:spcPts val="9230"/>
              </a:lnSpc>
            </a:pPr>
            <a:r>
              <a:rPr lang="en-US" sz="9230">
                <a:solidFill>
                  <a:srgbClr val="000000"/>
                </a:solidFill>
                <a:latin typeface="Radley"/>
                <a:ea typeface="Radley"/>
                <a:cs typeface="Radley"/>
                <a:sym typeface="Radley"/>
              </a:rPr>
              <a:t>Case Study 4: </a:t>
            </a:r>
            <a:r>
              <a:rPr lang="en-US" sz="9230">
                <a:solidFill>
                  <a:srgbClr val="000000"/>
                </a:solidFill>
                <a:latin typeface="Radley"/>
                <a:ea typeface="Radley"/>
                <a:cs typeface="Radley"/>
                <a:sym typeface="Radley"/>
              </a:rPr>
              <a:t>Short-Term Gain vs Long-Term Values</a:t>
            </a:r>
          </a:p>
        </p:txBody>
      </p:sp>
      <p:grpSp>
        <p:nvGrpSpPr>
          <p:cNvPr name="Group 3" id="3"/>
          <p:cNvGrpSpPr/>
          <p:nvPr/>
        </p:nvGrpSpPr>
        <p:grpSpPr>
          <a:xfrm rot="0">
            <a:off x="17202135" y="459202"/>
            <a:ext cx="2171730" cy="2205796"/>
            <a:chOff x="0" y="0"/>
            <a:chExt cx="812800" cy="825500"/>
          </a:xfrm>
        </p:grpSpPr>
        <p:sp>
          <p:nvSpPr>
            <p:cNvPr name="Freeform 4" id="4"/>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5" id="5"/>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transition spd="slow">
    <p:cover dir="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10439400"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398098" y="633865"/>
            <a:ext cx="9993677" cy="8624435"/>
            <a:chOff x="0" y="0"/>
            <a:chExt cx="13324903" cy="11499246"/>
          </a:xfrm>
        </p:grpSpPr>
        <p:sp>
          <p:nvSpPr>
            <p:cNvPr name="TextBox 5" id="5"/>
            <p:cNvSpPr txBox="true"/>
            <p:nvPr/>
          </p:nvSpPr>
          <p:spPr>
            <a:xfrm rot="0">
              <a:off x="36385" y="76200"/>
              <a:ext cx="13288518" cy="3739216"/>
            </a:xfrm>
            <a:prstGeom prst="rect">
              <a:avLst/>
            </a:prstGeom>
          </p:spPr>
          <p:txBody>
            <a:bodyPr anchor="t" rtlCol="false" tIns="0" lIns="0" bIns="0" rIns="0">
              <a:spAutoFit/>
            </a:bodyPr>
            <a:lstStyle/>
            <a:p>
              <a:pPr algn="l" marL="0" indent="0" lvl="0">
                <a:lnSpc>
                  <a:spcPts val="10947"/>
                </a:lnSpc>
                <a:spcBef>
                  <a:spcPct val="0"/>
                </a:spcBef>
              </a:pPr>
              <a:r>
                <a:rPr lang="en-US" sz="9774" i="true">
                  <a:solidFill>
                    <a:srgbClr val="000000"/>
                  </a:solidFill>
                  <a:latin typeface="Radley Italics"/>
                  <a:ea typeface="Radley Italics"/>
                  <a:cs typeface="Radley Italics"/>
                  <a:sym typeface="Radley Italics"/>
                </a:rPr>
                <a:t>Compromised Values</a:t>
              </a:r>
            </a:p>
          </p:txBody>
        </p:sp>
        <p:sp>
          <p:nvSpPr>
            <p:cNvPr name="TextBox 6" id="6"/>
            <p:cNvSpPr txBox="true"/>
            <p:nvPr/>
          </p:nvSpPr>
          <p:spPr>
            <a:xfrm rot="0">
              <a:off x="0" y="4942706"/>
              <a:ext cx="13288518" cy="1990725"/>
            </a:xfrm>
            <a:prstGeom prst="rect">
              <a:avLst/>
            </a:prstGeom>
          </p:spPr>
          <p:txBody>
            <a:bodyPr anchor="t" rtlCol="false" tIns="0" lIns="0" bIns="0" rIns="0">
              <a:spAutoFit/>
            </a:bodyPr>
            <a:lstStyle/>
            <a:p>
              <a:pPr algn="l" marL="0" indent="0" lvl="0">
                <a:lnSpc>
                  <a:spcPts val="5924"/>
                </a:lnSpc>
                <a:spcBef>
                  <a:spcPct val="0"/>
                </a:spcBef>
              </a:pPr>
              <a:r>
                <a:rPr lang="en-US" sz="4937" u="none">
                  <a:solidFill>
                    <a:srgbClr val="000000"/>
                  </a:solidFill>
                  <a:latin typeface="Radley"/>
                  <a:ea typeface="Radley"/>
                  <a:cs typeface="Radley"/>
                  <a:sym typeface="Radley"/>
                </a:rPr>
                <a:t>Exploring the ethical landscape of integrity and honesty</a:t>
              </a:r>
            </a:p>
          </p:txBody>
        </p:sp>
        <p:sp>
          <p:nvSpPr>
            <p:cNvPr name="AutoShape 7" id="7"/>
            <p:cNvSpPr/>
            <p:nvPr/>
          </p:nvSpPr>
          <p:spPr>
            <a:xfrm>
              <a:off x="0" y="4487090"/>
              <a:ext cx="13288518" cy="0"/>
            </a:xfrm>
            <a:prstGeom prst="line">
              <a:avLst/>
            </a:prstGeom>
            <a:ln cap="flat" w="35105">
              <a:solidFill>
                <a:srgbClr val="6C7D78"/>
              </a:solidFill>
              <a:prstDash val="solid"/>
              <a:headEnd type="none" len="sm" w="sm"/>
              <a:tailEnd type="none" len="sm" w="sm"/>
            </a:ln>
          </p:spPr>
        </p:sp>
        <p:sp>
          <p:nvSpPr>
            <p:cNvPr name="TextBox 8" id="8"/>
            <p:cNvSpPr txBox="true"/>
            <p:nvPr/>
          </p:nvSpPr>
          <p:spPr>
            <a:xfrm rot="0">
              <a:off x="36385" y="8013096"/>
              <a:ext cx="13252133" cy="3486150"/>
            </a:xfrm>
            <a:prstGeom prst="rect">
              <a:avLst/>
            </a:prstGeom>
          </p:spPr>
          <p:txBody>
            <a:bodyPr anchor="t" rtlCol="false" tIns="0" lIns="0" bIns="0" rIns="0">
              <a:spAutoFit/>
            </a:bodyPr>
            <a:lstStyle/>
            <a:p>
              <a:pPr algn="l" marL="0" indent="0" lvl="0">
                <a:lnSpc>
                  <a:spcPts val="3437"/>
                </a:lnSpc>
              </a:pPr>
              <a:r>
                <a:rPr lang="en-US" sz="2864">
                  <a:solidFill>
                    <a:srgbClr val="000000"/>
                  </a:solidFill>
                  <a:latin typeface="Carlito"/>
                  <a:ea typeface="Carlito"/>
                  <a:cs typeface="Carlito"/>
                  <a:sym typeface="Carlito"/>
                </a:rPr>
                <a:t>In today's academic environment, </a:t>
              </a:r>
              <a:r>
                <a:rPr lang="en-US" b="true" sz="2864">
                  <a:solidFill>
                    <a:srgbClr val="000000"/>
                  </a:solidFill>
                  <a:latin typeface="Carlito Bold"/>
                  <a:ea typeface="Carlito Bold"/>
                  <a:cs typeface="Carlito Bold"/>
                  <a:sym typeface="Carlito Bold"/>
                </a:rPr>
                <a:t>integrity and honesty</a:t>
              </a:r>
              <a:r>
                <a:rPr lang="en-US" sz="2864">
                  <a:solidFill>
                    <a:srgbClr val="000000"/>
                  </a:solidFill>
                  <a:latin typeface="Carlito"/>
                  <a:ea typeface="Carlito"/>
                  <a:cs typeface="Carlito"/>
                  <a:sym typeface="Carlito"/>
                </a:rPr>
                <a:t> stand as foundational values. When faced with financial temptation, students often grapple with the pressures that compromise these principles. This scenario raises critical questions about character and the importance of upholding ethical standards, emphasizing the need for personal responsibility in our choices.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1500178" y="5998288"/>
            <a:ext cx="9993677" cy="55499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Carlito Bold"/>
                <a:ea typeface="Carlito Bold"/>
                <a:cs typeface="Carlito Bold"/>
                <a:sym typeface="Carlito Bold"/>
              </a:rPr>
              <a:t>1. What values are being compromised?</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154831" y="618000"/>
            <a:ext cx="10275044" cy="7660813"/>
            <a:chOff x="0" y="0"/>
            <a:chExt cx="13700059" cy="10214418"/>
          </a:xfrm>
        </p:grpSpPr>
        <p:sp>
          <p:nvSpPr>
            <p:cNvPr name="TextBox 5" id="5"/>
            <p:cNvSpPr txBox="true"/>
            <p:nvPr/>
          </p:nvSpPr>
          <p:spPr>
            <a:xfrm rot="0">
              <a:off x="37410" y="66675"/>
              <a:ext cx="13662649" cy="1944931"/>
            </a:xfrm>
            <a:prstGeom prst="rect">
              <a:avLst/>
            </a:prstGeom>
          </p:spPr>
          <p:txBody>
            <a:bodyPr anchor="t" rtlCol="false" tIns="0" lIns="0" bIns="0" rIns="0">
              <a:spAutoFit/>
            </a:bodyPr>
            <a:lstStyle/>
            <a:p>
              <a:pPr algn="l" marL="0" indent="0" lvl="0">
                <a:lnSpc>
                  <a:spcPts val="11140"/>
                </a:lnSpc>
                <a:spcBef>
                  <a:spcPct val="0"/>
                </a:spcBef>
              </a:pPr>
              <a:r>
                <a:rPr lang="en-US" sz="9947" i="true">
                  <a:solidFill>
                    <a:srgbClr val="000000"/>
                  </a:solidFill>
                  <a:latin typeface="Radley Italics"/>
                  <a:ea typeface="Radley Italics"/>
                  <a:cs typeface="Radley Italics"/>
                  <a:sym typeface="Radley Italics"/>
                </a:rPr>
                <a:t>Ethical Dilemmas</a:t>
              </a:r>
            </a:p>
          </p:txBody>
        </p:sp>
        <p:sp>
          <p:nvSpPr>
            <p:cNvPr name="TextBox 6" id="6"/>
            <p:cNvSpPr txBox="true"/>
            <p:nvPr/>
          </p:nvSpPr>
          <p:spPr>
            <a:xfrm rot="0">
              <a:off x="37410" y="3383250"/>
              <a:ext cx="13662649" cy="2987226"/>
            </a:xfrm>
            <a:prstGeom prst="rect">
              <a:avLst/>
            </a:prstGeom>
          </p:spPr>
          <p:txBody>
            <a:bodyPr anchor="t" rtlCol="false" tIns="0" lIns="0" bIns="0" rIns="0">
              <a:spAutoFit/>
            </a:bodyPr>
            <a:lstStyle/>
            <a:p>
              <a:pPr algn="l" marL="0" indent="0" lvl="0">
                <a:lnSpc>
                  <a:spcPts val="5968"/>
                </a:lnSpc>
                <a:spcBef>
                  <a:spcPct val="0"/>
                </a:spcBef>
              </a:pPr>
              <a:r>
                <a:rPr lang="en-US" sz="4973" u="none">
                  <a:solidFill>
                    <a:srgbClr val="000000"/>
                  </a:solidFill>
                  <a:latin typeface="Radley"/>
                  <a:ea typeface="Radley"/>
                  <a:cs typeface="Radley"/>
                  <a:sym typeface="Radley"/>
                </a:rPr>
                <a:t>Exploring the complexities of ethical decision-making in educational settings</a:t>
              </a:r>
            </a:p>
          </p:txBody>
        </p:sp>
        <p:sp>
          <p:nvSpPr>
            <p:cNvPr name="AutoShape 7" id="7"/>
            <p:cNvSpPr/>
            <p:nvPr/>
          </p:nvSpPr>
          <p:spPr>
            <a:xfrm>
              <a:off x="0" y="2702190"/>
              <a:ext cx="13662649" cy="0"/>
            </a:xfrm>
            <a:prstGeom prst="line">
              <a:avLst/>
            </a:prstGeom>
            <a:ln cap="flat" w="36093">
              <a:solidFill>
                <a:srgbClr val="6C7D78"/>
              </a:solidFill>
              <a:prstDash val="solid"/>
              <a:headEnd type="none" len="sm" w="sm"/>
              <a:tailEnd type="none" len="sm" w="sm"/>
            </a:ln>
          </p:spPr>
        </p:sp>
        <p:sp>
          <p:nvSpPr>
            <p:cNvPr name="TextBox 8" id="8"/>
            <p:cNvSpPr txBox="true"/>
            <p:nvPr/>
          </p:nvSpPr>
          <p:spPr>
            <a:xfrm rot="0">
              <a:off x="37410" y="7269800"/>
              <a:ext cx="13625239" cy="2944618"/>
            </a:xfrm>
            <a:prstGeom prst="rect">
              <a:avLst/>
            </a:prstGeom>
          </p:spPr>
          <p:txBody>
            <a:bodyPr anchor="t" rtlCol="false" tIns="0" lIns="0" bIns="0" rIns="0">
              <a:spAutoFit/>
            </a:bodyPr>
            <a:lstStyle/>
            <a:p>
              <a:pPr algn="l" marL="0" indent="0" lvl="0">
                <a:lnSpc>
                  <a:spcPts val="3410"/>
                </a:lnSpc>
              </a:pPr>
              <a:r>
                <a:rPr lang="en-US" sz="2841">
                  <a:solidFill>
                    <a:srgbClr val="000000"/>
                  </a:solidFill>
                  <a:latin typeface="Carlito"/>
                  <a:ea typeface="Carlito"/>
                  <a:cs typeface="Carlito"/>
                  <a:sym typeface="Carlito"/>
                </a:rPr>
                <a:t>In this presentation, we will delve into </a:t>
              </a:r>
              <a:r>
                <a:rPr lang="en-US" b="true" sz="2841">
                  <a:solidFill>
                    <a:srgbClr val="000000"/>
                  </a:solidFill>
                  <a:latin typeface="Carlito Bold"/>
                  <a:ea typeface="Carlito Bold"/>
                  <a:cs typeface="Carlito Bold"/>
                  <a:sym typeface="Carlito Bold"/>
                </a:rPr>
                <a:t>four compelling case studies</a:t>
              </a:r>
              <a:r>
                <a:rPr lang="en-US" sz="2841">
                  <a:solidFill>
                    <a:srgbClr val="000000"/>
                  </a:solidFill>
                  <a:latin typeface="Carlito"/>
                  <a:ea typeface="Carlito"/>
                  <a:cs typeface="Carlito"/>
                  <a:sym typeface="Carlito"/>
                </a:rPr>
                <a:t> that highlight ethical dilemmas faced by students on campus. Each scenario will help us understand the conflicting values and choices, encouraging thoughtful dialogue and reflection on integrity, respect, and inclusivity in our academic lives.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8250608" y="933091"/>
            <a:ext cx="9880417" cy="9329926"/>
            <a:chOff x="0" y="0"/>
            <a:chExt cx="13173889" cy="12439902"/>
          </a:xfrm>
        </p:grpSpPr>
        <p:sp>
          <p:nvSpPr>
            <p:cNvPr name="TextBox 5" id="5"/>
            <p:cNvSpPr txBox="true"/>
            <p:nvPr/>
          </p:nvSpPr>
          <p:spPr>
            <a:xfrm rot="0">
              <a:off x="35973" y="76200"/>
              <a:ext cx="13137916" cy="3791240"/>
            </a:xfrm>
            <a:prstGeom prst="rect">
              <a:avLst/>
            </a:prstGeom>
          </p:spPr>
          <p:txBody>
            <a:bodyPr anchor="t" rtlCol="false" tIns="0" lIns="0" bIns="0" rIns="0">
              <a:spAutoFit/>
            </a:bodyPr>
            <a:lstStyle/>
            <a:p>
              <a:pPr algn="l" marL="0" indent="0" lvl="0">
                <a:lnSpc>
                  <a:spcPts val="11048"/>
                </a:lnSpc>
                <a:spcBef>
                  <a:spcPct val="0"/>
                </a:spcBef>
              </a:pPr>
              <a:r>
                <a:rPr lang="en-US" sz="9865" i="true">
                  <a:solidFill>
                    <a:srgbClr val="000000"/>
                  </a:solidFill>
                  <a:latin typeface="Radley Italics"/>
                  <a:ea typeface="Radley Italics"/>
                  <a:cs typeface="Radley Italics"/>
                  <a:sym typeface="Radley Italics"/>
                </a:rPr>
                <a:t>Financial Need Justification</a:t>
              </a:r>
            </a:p>
          </p:txBody>
        </p:sp>
        <p:sp>
          <p:nvSpPr>
            <p:cNvPr name="TextBox 6" id="6"/>
            <p:cNvSpPr txBox="true"/>
            <p:nvPr/>
          </p:nvSpPr>
          <p:spPr>
            <a:xfrm rot="0">
              <a:off x="35973" y="5195563"/>
              <a:ext cx="13137916" cy="2057400"/>
            </a:xfrm>
            <a:prstGeom prst="rect">
              <a:avLst/>
            </a:prstGeom>
          </p:spPr>
          <p:txBody>
            <a:bodyPr anchor="t" rtlCol="false" tIns="0" lIns="0" bIns="0" rIns="0">
              <a:spAutoFit/>
            </a:bodyPr>
            <a:lstStyle/>
            <a:p>
              <a:pPr algn="l" marL="0" indent="0" lvl="0">
                <a:lnSpc>
                  <a:spcPts val="6098"/>
                </a:lnSpc>
                <a:spcBef>
                  <a:spcPct val="0"/>
                </a:spcBef>
              </a:pPr>
              <a:r>
                <a:rPr lang="en-US" sz="5082" u="none">
                  <a:solidFill>
                    <a:srgbClr val="000000"/>
                  </a:solidFill>
                  <a:latin typeface="Radley"/>
                  <a:ea typeface="Radley"/>
                  <a:cs typeface="Radley"/>
                  <a:sym typeface="Radley"/>
                </a:rPr>
                <a:t>Evaluating the ethics of financial necessity in decision making</a:t>
              </a:r>
            </a:p>
          </p:txBody>
        </p:sp>
        <p:sp>
          <p:nvSpPr>
            <p:cNvPr name="AutoShape 7" id="7"/>
            <p:cNvSpPr/>
            <p:nvPr/>
          </p:nvSpPr>
          <p:spPr>
            <a:xfrm>
              <a:off x="0" y="4531501"/>
              <a:ext cx="13137916" cy="0"/>
            </a:xfrm>
            <a:prstGeom prst="line">
              <a:avLst/>
            </a:prstGeom>
            <a:ln cap="flat" w="34707">
              <a:solidFill>
                <a:srgbClr val="6C7D78"/>
              </a:solidFill>
              <a:prstDash val="solid"/>
              <a:headEnd type="none" len="sm" w="sm"/>
              <a:tailEnd type="none" len="sm" w="sm"/>
            </a:ln>
          </p:spPr>
        </p:sp>
        <p:sp>
          <p:nvSpPr>
            <p:cNvPr name="TextBox 8" id="8"/>
            <p:cNvSpPr txBox="true"/>
            <p:nvPr/>
          </p:nvSpPr>
          <p:spPr>
            <a:xfrm rot="0">
              <a:off x="35973" y="8106027"/>
              <a:ext cx="13101943" cy="4333875"/>
            </a:xfrm>
            <a:prstGeom prst="rect">
              <a:avLst/>
            </a:prstGeom>
          </p:spPr>
          <p:txBody>
            <a:bodyPr anchor="t" rtlCol="false" tIns="0" lIns="0" bIns="0" rIns="0">
              <a:spAutoFit/>
            </a:bodyPr>
            <a:lstStyle/>
            <a:p>
              <a:pPr algn="l" marL="0" indent="0" lvl="0">
                <a:lnSpc>
                  <a:spcPts val="3639"/>
                </a:lnSpc>
              </a:pPr>
              <a:r>
                <a:rPr lang="en-US" sz="3032">
                  <a:solidFill>
                    <a:srgbClr val="000000"/>
                  </a:solidFill>
                  <a:latin typeface="Carlito"/>
                  <a:ea typeface="Carlito"/>
                  <a:cs typeface="Carlito"/>
                  <a:sym typeface="Carlito"/>
                </a:rPr>
                <a:t>Financial need can pose a </a:t>
              </a:r>
              <a:r>
                <a:rPr lang="en-US" b="true" sz="3032">
                  <a:solidFill>
                    <a:srgbClr val="000000"/>
                  </a:solidFill>
                  <a:latin typeface="Carlito Bold"/>
                  <a:ea typeface="Carlito Bold"/>
                  <a:cs typeface="Carlito Bold"/>
                  <a:sym typeface="Carlito Bold"/>
                </a:rPr>
                <a:t>significant ethical dilemma</a:t>
              </a:r>
              <a:r>
                <a:rPr lang="en-US" sz="3032">
                  <a:solidFill>
                    <a:srgbClr val="000000"/>
                  </a:solidFill>
                  <a:latin typeface="Carlito"/>
                  <a:ea typeface="Carlito"/>
                  <a:cs typeface="Carlito"/>
                  <a:sym typeface="Carlito"/>
                </a:rPr>
                <a:t> for students faced with tough choices. While financial pressure may tempt individuals to compromise their values, it's crucial to critically assess whether such justifications align with long-term integrity. Exploring alternative support systems can lead to more ethical resolutions without sacrificing personal morals.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8250608" y="6385887"/>
            <a:ext cx="5981819" cy="55499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Carlito Bold"/>
                <a:ea typeface="Carlito Bold"/>
                <a:cs typeface="Carlito Bold"/>
                <a:sym typeface="Carlito Bold"/>
              </a:rPr>
              <a:t>2. Is financial need a valid justification?</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1044892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739827" y="666755"/>
            <a:ext cx="9217858" cy="8535777"/>
            <a:chOff x="0" y="0"/>
            <a:chExt cx="12290477" cy="11381036"/>
          </a:xfrm>
        </p:grpSpPr>
        <p:sp>
          <p:nvSpPr>
            <p:cNvPr name="TextBox 5" id="5"/>
            <p:cNvSpPr txBox="true"/>
            <p:nvPr/>
          </p:nvSpPr>
          <p:spPr>
            <a:xfrm rot="0">
              <a:off x="33561" y="66675"/>
              <a:ext cx="12256917" cy="3421706"/>
            </a:xfrm>
            <a:prstGeom prst="rect">
              <a:avLst/>
            </a:prstGeom>
          </p:spPr>
          <p:txBody>
            <a:bodyPr anchor="t" rtlCol="false" tIns="0" lIns="0" bIns="0" rIns="0">
              <a:spAutoFit/>
            </a:bodyPr>
            <a:lstStyle/>
            <a:p>
              <a:pPr algn="l" marL="0" indent="0" lvl="0">
                <a:lnSpc>
                  <a:spcPts val="9994"/>
                </a:lnSpc>
                <a:spcBef>
                  <a:spcPct val="0"/>
                </a:spcBef>
              </a:pPr>
              <a:r>
                <a:rPr lang="en-US" sz="8923" i="true">
                  <a:solidFill>
                    <a:srgbClr val="000000"/>
                  </a:solidFill>
                  <a:latin typeface="Radley Italics"/>
                  <a:ea typeface="Radley Italics"/>
                  <a:cs typeface="Radley Italics"/>
                  <a:sym typeface="Radley Italics"/>
                </a:rPr>
                <a:t>Impact on Character</a:t>
              </a:r>
            </a:p>
          </p:txBody>
        </p:sp>
        <p:sp>
          <p:nvSpPr>
            <p:cNvPr name="TextBox 6" id="6"/>
            <p:cNvSpPr txBox="true"/>
            <p:nvPr/>
          </p:nvSpPr>
          <p:spPr>
            <a:xfrm rot="0">
              <a:off x="33561" y="4536944"/>
              <a:ext cx="12256917" cy="2671329"/>
            </a:xfrm>
            <a:prstGeom prst="rect">
              <a:avLst/>
            </a:prstGeom>
          </p:spPr>
          <p:txBody>
            <a:bodyPr anchor="t" rtlCol="false" tIns="0" lIns="0" bIns="0" rIns="0">
              <a:spAutoFit/>
            </a:bodyPr>
            <a:lstStyle/>
            <a:p>
              <a:pPr algn="l" marL="0" indent="0" lvl="0">
                <a:lnSpc>
                  <a:spcPts val="5354"/>
                </a:lnSpc>
                <a:spcBef>
                  <a:spcPct val="0"/>
                </a:spcBef>
              </a:pPr>
              <a:r>
                <a:rPr lang="en-US" sz="4461" u="none">
                  <a:solidFill>
                    <a:srgbClr val="000000"/>
                  </a:solidFill>
                  <a:latin typeface="Radley"/>
                  <a:ea typeface="Radley"/>
                  <a:cs typeface="Radley"/>
                  <a:sym typeface="Radley"/>
                </a:rPr>
                <a:t>Understanding the long-term consequences of poor ethical decisions in students</a:t>
              </a:r>
            </a:p>
          </p:txBody>
        </p:sp>
        <p:sp>
          <p:nvSpPr>
            <p:cNvPr name="AutoShape 7" id="7"/>
            <p:cNvSpPr/>
            <p:nvPr/>
          </p:nvSpPr>
          <p:spPr>
            <a:xfrm>
              <a:off x="0" y="4107912"/>
              <a:ext cx="12256917" cy="0"/>
            </a:xfrm>
            <a:prstGeom prst="line">
              <a:avLst/>
            </a:prstGeom>
            <a:ln cap="flat" w="32380">
              <a:solidFill>
                <a:srgbClr val="6C7D78"/>
              </a:solidFill>
              <a:prstDash val="solid"/>
              <a:headEnd type="none" len="sm" w="sm"/>
              <a:tailEnd type="none" len="sm" w="sm"/>
            </a:ln>
          </p:spPr>
        </p:sp>
        <p:sp>
          <p:nvSpPr>
            <p:cNvPr name="TextBox 8" id="8"/>
            <p:cNvSpPr txBox="true"/>
            <p:nvPr/>
          </p:nvSpPr>
          <p:spPr>
            <a:xfrm rot="0">
              <a:off x="33561" y="8199686"/>
              <a:ext cx="12223356" cy="3181350"/>
            </a:xfrm>
            <a:prstGeom prst="rect">
              <a:avLst/>
            </a:prstGeom>
          </p:spPr>
          <p:txBody>
            <a:bodyPr anchor="t" rtlCol="false" tIns="0" lIns="0" bIns="0" rIns="0">
              <a:spAutoFit/>
            </a:bodyPr>
            <a:lstStyle/>
            <a:p>
              <a:pPr algn="l" marL="0" indent="0" lvl="0">
                <a:lnSpc>
                  <a:spcPts val="3101"/>
                </a:lnSpc>
              </a:pPr>
              <a:r>
                <a:rPr lang="en-US" sz="2584">
                  <a:solidFill>
                    <a:srgbClr val="000000"/>
                  </a:solidFill>
                  <a:latin typeface="Carlito"/>
                  <a:ea typeface="Carlito"/>
                  <a:cs typeface="Carlito"/>
                  <a:sym typeface="Carlito"/>
                </a:rPr>
                <a:t>Engaging in dishonest behavior can </a:t>
              </a:r>
              <a:r>
                <a:rPr lang="en-US" b="true" sz="2584">
                  <a:solidFill>
                    <a:srgbClr val="000000"/>
                  </a:solidFill>
                  <a:latin typeface="Carlito Bold"/>
                  <a:ea typeface="Carlito Bold"/>
                  <a:cs typeface="Carlito Bold"/>
                  <a:sym typeface="Carlito Bold"/>
                </a:rPr>
                <a:t>severely undermine</a:t>
              </a:r>
              <a:r>
                <a:rPr lang="en-US" sz="2584">
                  <a:solidFill>
                    <a:srgbClr val="000000"/>
                  </a:solidFill>
                  <a:latin typeface="Carlito"/>
                  <a:ea typeface="Carlito"/>
                  <a:cs typeface="Carlito"/>
                  <a:sym typeface="Carlito"/>
                </a:rPr>
                <a:t> a student's character development. These actions can lead to decreased trustworthiness, diminished self-respect, and create a pattern of poor decision-making. Over time, the choices made in academia may negatively influence a student's future relationships and opportunities, highlighting the importance of integrity.</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252339" y="6255329"/>
            <a:ext cx="9290935" cy="456582"/>
          </a:xfrm>
          <a:prstGeom prst="rect">
            <a:avLst/>
          </a:prstGeom>
        </p:spPr>
        <p:txBody>
          <a:bodyPr anchor="t" rtlCol="false" tIns="0" lIns="0" bIns="0" rIns="0">
            <a:spAutoFit/>
          </a:bodyPr>
          <a:lstStyle/>
          <a:p>
            <a:pPr algn="ctr">
              <a:lnSpc>
                <a:spcPts val="3081"/>
              </a:lnSpc>
              <a:spcBef>
                <a:spcPct val="0"/>
              </a:spcBef>
            </a:pPr>
            <a:r>
              <a:rPr lang="en-US" b="true" sz="2751">
                <a:solidFill>
                  <a:srgbClr val="000000"/>
                </a:solidFill>
                <a:latin typeface="Carlito Bold"/>
                <a:ea typeface="Carlito Bold"/>
                <a:cs typeface="Carlito Bold"/>
                <a:sym typeface="Carlito Bold"/>
              </a:rPr>
              <a:t>3. How does such behavior affect character development?</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340857" y="471738"/>
            <a:ext cx="9728488" cy="8596643"/>
            <a:chOff x="0" y="0"/>
            <a:chExt cx="12971317" cy="11462190"/>
          </a:xfrm>
        </p:grpSpPr>
        <p:sp>
          <p:nvSpPr>
            <p:cNvPr name="TextBox 5" id="5"/>
            <p:cNvSpPr txBox="true"/>
            <p:nvPr/>
          </p:nvSpPr>
          <p:spPr>
            <a:xfrm rot="0">
              <a:off x="35420" y="66675"/>
              <a:ext cx="12935897" cy="3695818"/>
            </a:xfrm>
            <a:prstGeom prst="rect">
              <a:avLst/>
            </a:prstGeom>
          </p:spPr>
          <p:txBody>
            <a:bodyPr anchor="t" rtlCol="false" tIns="0" lIns="0" bIns="0" rIns="0">
              <a:spAutoFit/>
            </a:bodyPr>
            <a:lstStyle/>
            <a:p>
              <a:pPr algn="l" marL="0" indent="0" lvl="0">
                <a:lnSpc>
                  <a:spcPts val="10772"/>
                </a:lnSpc>
                <a:spcBef>
                  <a:spcPct val="0"/>
                </a:spcBef>
              </a:pPr>
              <a:r>
                <a:rPr lang="en-US" sz="9618" i="true">
                  <a:solidFill>
                    <a:srgbClr val="000000"/>
                  </a:solidFill>
                  <a:latin typeface="Radley Italics"/>
                  <a:ea typeface="Radley Italics"/>
                  <a:cs typeface="Radley Italics"/>
                  <a:sym typeface="Radley Italics"/>
                </a:rPr>
                <a:t>Alternatives to Consider</a:t>
              </a:r>
            </a:p>
          </p:txBody>
        </p:sp>
        <p:sp>
          <p:nvSpPr>
            <p:cNvPr name="TextBox 6" id="6"/>
            <p:cNvSpPr txBox="true"/>
            <p:nvPr/>
          </p:nvSpPr>
          <p:spPr>
            <a:xfrm rot="0">
              <a:off x="35420" y="4869142"/>
              <a:ext cx="12935897" cy="1981200"/>
            </a:xfrm>
            <a:prstGeom prst="rect">
              <a:avLst/>
            </a:prstGeom>
          </p:spPr>
          <p:txBody>
            <a:bodyPr anchor="t" rtlCol="false" tIns="0" lIns="0" bIns="0" rIns="0">
              <a:spAutoFit/>
            </a:bodyPr>
            <a:lstStyle/>
            <a:p>
              <a:pPr algn="l" marL="0" indent="0" lvl="0">
                <a:lnSpc>
                  <a:spcPts val="5890"/>
                </a:lnSpc>
                <a:spcBef>
                  <a:spcPct val="0"/>
                </a:spcBef>
              </a:pPr>
              <a:r>
                <a:rPr lang="en-US" sz="4908" u="none">
                  <a:solidFill>
                    <a:srgbClr val="000000"/>
                  </a:solidFill>
                  <a:latin typeface="Radley"/>
                  <a:ea typeface="Radley"/>
                  <a:cs typeface="Radley"/>
                  <a:sym typeface="Radley"/>
                </a:rPr>
                <a:t>Exploring options for help and support in challenging situations</a:t>
              </a:r>
            </a:p>
          </p:txBody>
        </p:sp>
        <p:sp>
          <p:nvSpPr>
            <p:cNvPr name="AutoShape 7" id="7"/>
            <p:cNvSpPr/>
            <p:nvPr/>
          </p:nvSpPr>
          <p:spPr>
            <a:xfrm>
              <a:off x="0" y="4416343"/>
              <a:ext cx="12935897" cy="0"/>
            </a:xfrm>
            <a:prstGeom prst="line">
              <a:avLst/>
            </a:prstGeom>
            <a:ln cap="flat" w="34173">
              <a:solidFill>
                <a:srgbClr val="6C7D78"/>
              </a:solidFill>
              <a:prstDash val="solid"/>
              <a:headEnd type="none" len="sm" w="sm"/>
              <a:tailEnd type="none" len="sm" w="sm"/>
            </a:ln>
          </p:spPr>
        </p:sp>
        <p:sp>
          <p:nvSpPr>
            <p:cNvPr name="TextBox 8" id="8"/>
            <p:cNvSpPr txBox="true"/>
            <p:nvPr/>
          </p:nvSpPr>
          <p:spPr>
            <a:xfrm rot="0">
              <a:off x="35420" y="7899840"/>
              <a:ext cx="12900477" cy="3562350"/>
            </a:xfrm>
            <a:prstGeom prst="rect">
              <a:avLst/>
            </a:prstGeom>
          </p:spPr>
          <p:txBody>
            <a:bodyPr anchor="t" rtlCol="false" tIns="0" lIns="0" bIns="0" rIns="0">
              <a:spAutoFit/>
            </a:bodyPr>
            <a:lstStyle/>
            <a:p>
              <a:pPr algn="l" marL="0" indent="0" lvl="0">
                <a:lnSpc>
                  <a:spcPts val="3468"/>
                </a:lnSpc>
              </a:pPr>
              <a:r>
                <a:rPr lang="en-US" sz="2890">
                  <a:solidFill>
                    <a:srgbClr val="000000"/>
                  </a:solidFill>
                  <a:latin typeface="Carlito"/>
                  <a:ea typeface="Carlito"/>
                  <a:cs typeface="Carlito"/>
                  <a:sym typeface="Carlito"/>
                </a:rPr>
                <a:t>Students facing financial temptation can explore various </a:t>
              </a:r>
              <a:r>
                <a:rPr lang="en-US" b="true" sz="2890">
                  <a:solidFill>
                    <a:srgbClr val="000000"/>
                  </a:solidFill>
                  <a:latin typeface="Carlito Bold"/>
                  <a:ea typeface="Carlito Bold"/>
                  <a:cs typeface="Carlito Bold"/>
                  <a:sym typeface="Carlito Bold"/>
                </a:rPr>
                <a:t>supportive alternatives</a:t>
              </a:r>
              <a:r>
                <a:rPr lang="en-US" sz="2890">
                  <a:solidFill>
                    <a:srgbClr val="000000"/>
                  </a:solidFill>
                  <a:latin typeface="Carlito"/>
                  <a:ea typeface="Carlito"/>
                  <a:cs typeface="Carlito"/>
                  <a:sym typeface="Carlito"/>
                </a:rPr>
                <a:t>. They might seek financial aid from the institution, participate in time management workshops, or apply for scholarships. Developing a strong work ethic and seeking honest guidance can foster both personal integrity and academic success, ensuring long-term benefits while navigating challenges.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340857" y="5771732"/>
            <a:ext cx="7052072" cy="456624"/>
          </a:xfrm>
          <a:prstGeom prst="rect">
            <a:avLst/>
          </a:prstGeom>
        </p:spPr>
        <p:txBody>
          <a:bodyPr anchor="t" rtlCol="false" tIns="0" lIns="0" bIns="0" rIns="0">
            <a:spAutoFit/>
          </a:bodyPr>
          <a:lstStyle/>
          <a:p>
            <a:pPr algn="ctr">
              <a:lnSpc>
                <a:spcPts val="3086"/>
              </a:lnSpc>
              <a:spcBef>
                <a:spcPct val="0"/>
              </a:spcBef>
            </a:pPr>
            <a:r>
              <a:rPr lang="en-US" b="true" sz="2755">
                <a:solidFill>
                  <a:srgbClr val="000000"/>
                </a:solidFill>
                <a:latin typeface="Carlito Bold"/>
                <a:ea typeface="Carlito Bold"/>
                <a:cs typeface="Carlito Bold"/>
                <a:sym typeface="Carlito Bold"/>
              </a:rPr>
              <a:t>4. What alternatives could the student consider?</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sp>
        <p:nvSpPr>
          <p:cNvPr name="Freeform 2" id="2"/>
          <p:cNvSpPr/>
          <p:nvPr/>
        </p:nvSpPr>
        <p:spPr>
          <a:xfrm flipH="false" flipV="false" rot="-1767787">
            <a:off x="9940574" y="1280505"/>
            <a:ext cx="8283448" cy="8359443"/>
          </a:xfrm>
          <a:custGeom>
            <a:avLst/>
            <a:gdLst/>
            <a:ahLst/>
            <a:cxnLst/>
            <a:rect r="r" b="b" t="t" l="l"/>
            <a:pathLst>
              <a:path h="8359443" w="8283448">
                <a:moveTo>
                  <a:pt x="0" y="0"/>
                </a:moveTo>
                <a:lnTo>
                  <a:pt x="8283449" y="0"/>
                </a:lnTo>
                <a:lnTo>
                  <a:pt x="8283449" y="8359443"/>
                </a:lnTo>
                <a:lnTo>
                  <a:pt x="0" y="8359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0857" y="471738"/>
            <a:ext cx="9728488" cy="10084574"/>
            <a:chOff x="0" y="0"/>
            <a:chExt cx="12971317" cy="13446099"/>
          </a:xfrm>
        </p:grpSpPr>
        <p:sp>
          <p:nvSpPr>
            <p:cNvPr name="TextBox 4" id="4"/>
            <p:cNvSpPr txBox="true"/>
            <p:nvPr/>
          </p:nvSpPr>
          <p:spPr>
            <a:xfrm rot="0">
              <a:off x="35420" y="76200"/>
              <a:ext cx="12935897" cy="1911002"/>
            </a:xfrm>
            <a:prstGeom prst="rect">
              <a:avLst/>
            </a:prstGeom>
          </p:spPr>
          <p:txBody>
            <a:bodyPr anchor="t" rtlCol="false" tIns="0" lIns="0" bIns="0" rIns="0">
              <a:spAutoFit/>
            </a:bodyPr>
            <a:lstStyle/>
            <a:p>
              <a:pPr algn="l" marL="0" indent="0" lvl="0">
                <a:lnSpc>
                  <a:spcPts val="10996"/>
                </a:lnSpc>
                <a:spcBef>
                  <a:spcPct val="0"/>
                </a:spcBef>
              </a:pPr>
              <a:r>
                <a:rPr lang="en-US" sz="9818" i="true">
                  <a:solidFill>
                    <a:srgbClr val="000000"/>
                  </a:solidFill>
                  <a:latin typeface="Radley Italics"/>
                  <a:ea typeface="Radley Italics"/>
                  <a:cs typeface="Radley Italics"/>
                  <a:sym typeface="Radley Italics"/>
                </a:rPr>
                <a:t>Conclusion</a:t>
              </a:r>
            </a:p>
          </p:txBody>
        </p:sp>
        <p:sp>
          <p:nvSpPr>
            <p:cNvPr name="TextBox 5" id="5"/>
            <p:cNvSpPr txBox="true"/>
            <p:nvPr/>
          </p:nvSpPr>
          <p:spPr>
            <a:xfrm rot="0">
              <a:off x="35420" y="3294903"/>
              <a:ext cx="12935897" cy="2057400"/>
            </a:xfrm>
            <a:prstGeom prst="rect">
              <a:avLst/>
            </a:prstGeom>
          </p:spPr>
          <p:txBody>
            <a:bodyPr anchor="t" rtlCol="false" tIns="0" lIns="0" bIns="0" rIns="0">
              <a:spAutoFit/>
            </a:bodyPr>
            <a:lstStyle/>
            <a:p>
              <a:pPr algn="l" marL="0" indent="0" lvl="0">
                <a:lnSpc>
                  <a:spcPts val="6130"/>
                </a:lnSpc>
                <a:spcBef>
                  <a:spcPct val="0"/>
                </a:spcBef>
              </a:pPr>
              <a:r>
                <a:rPr lang="en-US" sz="5108">
                  <a:solidFill>
                    <a:srgbClr val="000000"/>
                  </a:solidFill>
                  <a:latin typeface="Radley"/>
                  <a:ea typeface="Radley"/>
                  <a:cs typeface="Radley"/>
                  <a:sym typeface="Radley"/>
                </a:rPr>
                <a:t>“D</a:t>
              </a:r>
              <a:r>
                <a:rPr lang="en-US" sz="5108" u="none">
                  <a:solidFill>
                    <a:srgbClr val="000000"/>
                  </a:solidFill>
                  <a:latin typeface="Radley"/>
                  <a:ea typeface="Radley"/>
                  <a:cs typeface="Radley"/>
                  <a:sym typeface="Radley"/>
                </a:rPr>
                <a:t>oing the right thing matters, even when it’s not the easy thing.”</a:t>
              </a:r>
            </a:p>
          </p:txBody>
        </p:sp>
        <p:sp>
          <p:nvSpPr>
            <p:cNvPr name="AutoShape 6" id="6"/>
            <p:cNvSpPr/>
            <p:nvPr/>
          </p:nvSpPr>
          <p:spPr>
            <a:xfrm>
              <a:off x="0" y="2641052"/>
              <a:ext cx="12935897" cy="0"/>
            </a:xfrm>
            <a:prstGeom prst="line">
              <a:avLst/>
            </a:prstGeom>
            <a:ln cap="flat" w="34173">
              <a:solidFill>
                <a:srgbClr val="6C7D78"/>
              </a:solidFill>
              <a:prstDash val="solid"/>
              <a:headEnd type="none" len="sm" w="sm"/>
              <a:tailEnd type="none" len="sm" w="sm"/>
            </a:ln>
          </p:spPr>
        </p:sp>
        <p:sp>
          <p:nvSpPr>
            <p:cNvPr name="TextBox 7" id="7"/>
            <p:cNvSpPr txBox="true"/>
            <p:nvPr/>
          </p:nvSpPr>
          <p:spPr>
            <a:xfrm rot="0">
              <a:off x="35420" y="6191224"/>
              <a:ext cx="12900477" cy="7254875"/>
            </a:xfrm>
            <a:prstGeom prst="rect">
              <a:avLst/>
            </a:prstGeom>
          </p:spPr>
          <p:txBody>
            <a:bodyPr anchor="t" rtlCol="false" tIns="0" lIns="0" bIns="0" rIns="0">
              <a:spAutoFit/>
            </a:bodyPr>
            <a:lstStyle/>
            <a:p>
              <a:pPr algn="l" marL="0" indent="0" lvl="0">
                <a:lnSpc>
                  <a:spcPts val="3918"/>
                </a:lnSpc>
              </a:pPr>
              <a:r>
                <a:rPr lang="en-US" sz="3265">
                  <a:solidFill>
                    <a:srgbClr val="000000"/>
                  </a:solidFill>
                  <a:latin typeface="Carlito"/>
                  <a:ea typeface="Carlito"/>
                  <a:cs typeface="Carlito"/>
                  <a:sym typeface="Carlito"/>
                </a:rPr>
                <a:t>Th</a:t>
              </a:r>
              <a:r>
                <a:rPr lang="en-US" sz="3265">
                  <a:solidFill>
                    <a:srgbClr val="000000"/>
                  </a:solidFill>
                  <a:latin typeface="Carlito"/>
                  <a:ea typeface="Carlito"/>
                  <a:cs typeface="Carlito"/>
                  <a:sym typeface="Carlito"/>
                </a:rPr>
                <a:t>is q</a:t>
              </a:r>
              <a:r>
                <a:rPr lang="en-US" sz="3265">
                  <a:solidFill>
                    <a:srgbClr val="000000"/>
                  </a:solidFill>
                  <a:latin typeface="Carlito"/>
                  <a:ea typeface="Carlito"/>
                  <a:cs typeface="Carlito"/>
                  <a:sym typeface="Carlito"/>
                </a:rPr>
                <a:t>uote </a:t>
              </a:r>
              <a:r>
                <a:rPr lang="en-US" sz="3265">
                  <a:solidFill>
                    <a:srgbClr val="000000"/>
                  </a:solidFill>
                  <a:latin typeface="Carlito"/>
                  <a:ea typeface="Carlito"/>
                  <a:cs typeface="Carlito"/>
                  <a:sym typeface="Carlito"/>
                </a:rPr>
                <a:t>ref</a:t>
              </a:r>
              <a:r>
                <a:rPr lang="en-US" sz="3265">
                  <a:solidFill>
                    <a:srgbClr val="000000"/>
                  </a:solidFill>
                  <a:latin typeface="Carlito"/>
                  <a:ea typeface="Carlito"/>
                  <a:cs typeface="Carlito"/>
                  <a:sym typeface="Carlito"/>
                </a:rPr>
                <a:t>le</a:t>
              </a:r>
              <a:r>
                <a:rPr lang="en-US" sz="3265">
                  <a:solidFill>
                    <a:srgbClr val="000000"/>
                  </a:solidFill>
                  <a:latin typeface="Carlito"/>
                  <a:ea typeface="Carlito"/>
                  <a:cs typeface="Carlito"/>
                  <a:sym typeface="Carlito"/>
                </a:rPr>
                <a:t>c</a:t>
              </a:r>
              <a:r>
                <a:rPr lang="en-US" sz="3265">
                  <a:solidFill>
                    <a:srgbClr val="000000"/>
                  </a:solidFill>
                  <a:latin typeface="Carlito"/>
                  <a:ea typeface="Carlito"/>
                  <a:cs typeface="Carlito"/>
                  <a:sym typeface="Carlito"/>
                </a:rPr>
                <a:t>ts</a:t>
              </a:r>
              <a:r>
                <a:rPr lang="en-US" sz="3265">
                  <a:solidFill>
                    <a:srgbClr val="000000"/>
                  </a:solidFill>
                  <a:latin typeface="Carlito"/>
                  <a:ea typeface="Carlito"/>
                  <a:cs typeface="Carlito"/>
                  <a:sym typeface="Carlito"/>
                </a:rPr>
                <a:t> how ethical decisions demand honesty and responsibility, reminding us that true success comes from standing by our values, not from taking shortcuts.</a:t>
              </a:r>
            </a:p>
            <a:p>
              <a:pPr algn="l" marL="0" indent="0" lvl="0">
                <a:lnSpc>
                  <a:spcPts val="3918"/>
                </a:lnSpc>
              </a:pPr>
              <a:r>
                <a:rPr lang="en-US" sz="3265">
                  <a:solidFill>
                    <a:srgbClr val="000000"/>
                  </a:solidFill>
                  <a:latin typeface="Carlito"/>
                  <a:ea typeface="Carlito"/>
                  <a:cs typeface="Carlito"/>
                  <a:sym typeface="Carlito"/>
                </a:rPr>
                <a:t>These case studies show that ethical choices often test our courage and values. While the easier option may bring temporary comfort, choosing what is right builds integrity, respect, and long-term trust in both academic and professional life.</a:t>
              </a:r>
            </a:p>
            <a:p>
              <a:pPr algn="l" marL="0" indent="0" lvl="0">
                <a:lnSpc>
                  <a:spcPts val="3678"/>
                </a:lnSpc>
              </a:pPr>
            </a:p>
            <a:p>
              <a:pPr algn="l" marL="0" indent="0" lvl="0">
                <a:lnSpc>
                  <a:spcPts val="3678"/>
                </a:lnSpc>
              </a:pPr>
            </a:p>
          </p:txBody>
        </p:sp>
      </p:grpSp>
      <p:grpSp>
        <p:nvGrpSpPr>
          <p:cNvPr name="Group 8" id="8"/>
          <p:cNvGrpSpPr/>
          <p:nvPr/>
        </p:nvGrpSpPr>
        <p:grpSpPr>
          <a:xfrm rot="0">
            <a:off x="11686712" y="3407760"/>
            <a:ext cx="4183069" cy="41830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1817704" y="4860901"/>
            <a:ext cx="3921085" cy="1352988"/>
          </a:xfrm>
          <a:prstGeom prst="rect">
            <a:avLst/>
          </a:prstGeom>
        </p:spPr>
        <p:txBody>
          <a:bodyPr anchor="t" rtlCol="false" tIns="0" lIns="0" bIns="0" rIns="0">
            <a:spAutoFit/>
          </a:bodyPr>
          <a:lstStyle/>
          <a:p>
            <a:pPr algn="ctr">
              <a:lnSpc>
                <a:spcPts val="10548"/>
              </a:lnSpc>
              <a:spcBef>
                <a:spcPct val="0"/>
              </a:spcBef>
            </a:pPr>
            <a:r>
              <a:rPr lang="en-US" sz="9418" i="true">
                <a:solidFill>
                  <a:srgbClr val="000000"/>
                </a:solidFill>
                <a:latin typeface="Radley Italics"/>
                <a:ea typeface="Radley Italics"/>
                <a:cs typeface="Radley Italics"/>
                <a:sym typeface="Radley Italics"/>
              </a:rPr>
              <a:t>VALUES</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p:cSld>
    <p:bg>
      <p:bgPr>
        <a:solidFill>
          <a:srgbClr val="F0E5D8"/>
        </a:solidFill>
      </p:bgPr>
    </p:bg>
    <p:spTree>
      <p:nvGrpSpPr>
        <p:cNvPr id="1" name=""/>
        <p:cNvGrpSpPr/>
        <p:nvPr/>
      </p:nvGrpSpPr>
      <p:grpSpPr>
        <a:xfrm>
          <a:off x="0" y="0"/>
          <a:ext cx="0" cy="0"/>
          <a:chOff x="0" y="0"/>
          <a:chExt cx="0" cy="0"/>
        </a:xfrm>
      </p:grpSpPr>
      <p:sp>
        <p:nvSpPr>
          <p:cNvPr name="TextBox 2" id="2"/>
          <p:cNvSpPr txBox="true"/>
          <p:nvPr/>
        </p:nvSpPr>
        <p:spPr>
          <a:xfrm rot="0">
            <a:off x="1539157" y="3510656"/>
            <a:ext cx="15209685" cy="2952382"/>
          </a:xfrm>
          <a:prstGeom prst="rect">
            <a:avLst/>
          </a:prstGeom>
        </p:spPr>
        <p:txBody>
          <a:bodyPr anchor="t" rtlCol="false" tIns="0" lIns="0" bIns="0" rIns="0">
            <a:spAutoFit/>
          </a:bodyPr>
          <a:lstStyle/>
          <a:p>
            <a:pPr algn="ctr">
              <a:lnSpc>
                <a:spcPts val="24170"/>
              </a:lnSpc>
            </a:pPr>
            <a:r>
              <a:rPr lang="en-US" sz="17264">
                <a:solidFill>
                  <a:srgbClr val="000000"/>
                </a:solidFill>
                <a:latin typeface="Radley"/>
                <a:ea typeface="Radley"/>
                <a:cs typeface="Radley"/>
                <a:sym typeface="Radley"/>
              </a:rPr>
              <a:t>THANK YOU</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p:cSld>
    <p:bg>
      <p:bgPr>
        <a:solidFill>
          <a:srgbClr val="A4C3B2"/>
        </a:solidFill>
      </p:bgPr>
    </p:bg>
    <p:spTree>
      <p:nvGrpSpPr>
        <p:cNvPr id="1" name=""/>
        <p:cNvGrpSpPr/>
        <p:nvPr/>
      </p:nvGrpSpPr>
      <p:grpSpPr>
        <a:xfrm>
          <a:off x="0" y="0"/>
          <a:ext cx="0" cy="0"/>
          <a:chOff x="0" y="0"/>
          <a:chExt cx="0" cy="0"/>
        </a:xfrm>
      </p:grpSpPr>
      <p:sp>
        <p:nvSpPr>
          <p:cNvPr name="TextBox 2" id="2"/>
          <p:cNvSpPr txBox="true"/>
          <p:nvPr/>
        </p:nvSpPr>
        <p:spPr>
          <a:xfrm rot="0">
            <a:off x="0" y="3956905"/>
            <a:ext cx="18288000" cy="2513066"/>
          </a:xfrm>
          <a:prstGeom prst="rect">
            <a:avLst/>
          </a:prstGeom>
        </p:spPr>
        <p:txBody>
          <a:bodyPr anchor="t" rtlCol="false" tIns="0" lIns="0" bIns="0" rIns="0">
            <a:spAutoFit/>
          </a:bodyPr>
          <a:lstStyle/>
          <a:p>
            <a:pPr algn="ctr" marL="0" indent="0" lvl="0">
              <a:lnSpc>
                <a:spcPts val="9689"/>
              </a:lnSpc>
            </a:pPr>
            <a:r>
              <a:rPr lang="en-US" sz="9689">
                <a:solidFill>
                  <a:srgbClr val="000000"/>
                </a:solidFill>
                <a:latin typeface="Radley"/>
                <a:ea typeface="Radley"/>
                <a:cs typeface="Radley"/>
                <a:sym typeface="Radley"/>
              </a:rPr>
              <a:t>Case Study 1: </a:t>
            </a:r>
            <a:r>
              <a:rPr lang="en-US" sz="9689">
                <a:solidFill>
                  <a:srgbClr val="000000"/>
                </a:solidFill>
                <a:latin typeface="Radley"/>
                <a:ea typeface="Radley"/>
                <a:cs typeface="Radley"/>
                <a:sym typeface="Radley"/>
              </a:rPr>
              <a:t>Academic Integrity vs Peer Pressure</a:t>
            </a:r>
          </a:p>
        </p:txBody>
      </p:sp>
      <p:grpSp>
        <p:nvGrpSpPr>
          <p:cNvPr name="Group 3" id="3"/>
          <p:cNvGrpSpPr/>
          <p:nvPr/>
        </p:nvGrpSpPr>
        <p:grpSpPr>
          <a:xfrm rot="0">
            <a:off x="17202135" y="459202"/>
            <a:ext cx="2171730" cy="2205796"/>
            <a:chOff x="0" y="0"/>
            <a:chExt cx="812800" cy="825500"/>
          </a:xfrm>
        </p:grpSpPr>
        <p:sp>
          <p:nvSpPr>
            <p:cNvPr name="Freeform 4" id="4"/>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5" id="5"/>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197695" y="739886"/>
            <a:ext cx="10117880" cy="7799840"/>
            <a:chOff x="0" y="0"/>
            <a:chExt cx="13490507" cy="10399786"/>
          </a:xfrm>
        </p:grpSpPr>
        <p:sp>
          <p:nvSpPr>
            <p:cNvPr name="TextBox 5" id="5"/>
            <p:cNvSpPr txBox="true"/>
            <p:nvPr/>
          </p:nvSpPr>
          <p:spPr>
            <a:xfrm rot="0">
              <a:off x="36838" y="76200"/>
              <a:ext cx="13453669" cy="1904637"/>
            </a:xfrm>
            <a:prstGeom prst="rect">
              <a:avLst/>
            </a:prstGeom>
          </p:spPr>
          <p:txBody>
            <a:bodyPr anchor="t" rtlCol="false" tIns="0" lIns="0" bIns="0" rIns="0">
              <a:spAutoFit/>
            </a:bodyPr>
            <a:lstStyle/>
            <a:p>
              <a:pPr algn="l" marL="0" indent="0" lvl="0">
                <a:lnSpc>
                  <a:spcPts val="10970"/>
                </a:lnSpc>
                <a:spcBef>
                  <a:spcPct val="0"/>
                </a:spcBef>
              </a:pPr>
              <a:r>
                <a:rPr lang="en-US" sz="9795" i="true">
                  <a:solidFill>
                    <a:srgbClr val="000000"/>
                  </a:solidFill>
                  <a:latin typeface="Radley Italics"/>
                  <a:ea typeface="Radley Italics"/>
                  <a:cs typeface="Radley Italics"/>
                  <a:sym typeface="Radley Italics"/>
                </a:rPr>
                <a:t>Conflict of Values</a:t>
              </a:r>
            </a:p>
          </p:txBody>
        </p:sp>
        <p:sp>
          <p:nvSpPr>
            <p:cNvPr name="TextBox 6" id="6"/>
            <p:cNvSpPr txBox="true"/>
            <p:nvPr/>
          </p:nvSpPr>
          <p:spPr>
            <a:xfrm rot="0">
              <a:off x="36838" y="3340880"/>
              <a:ext cx="13453669" cy="2705100"/>
            </a:xfrm>
            <a:prstGeom prst="rect">
              <a:avLst/>
            </a:prstGeom>
          </p:spPr>
          <p:txBody>
            <a:bodyPr anchor="t" rtlCol="false" tIns="0" lIns="0" bIns="0" rIns="0">
              <a:spAutoFit/>
            </a:bodyPr>
            <a:lstStyle/>
            <a:p>
              <a:pPr algn="l" marL="0" indent="0" lvl="0">
                <a:lnSpc>
                  <a:spcPts val="5876"/>
                </a:lnSpc>
                <a:spcBef>
                  <a:spcPct val="0"/>
                </a:spcBef>
              </a:pPr>
              <a:r>
                <a:rPr lang="en-US" sz="4897" u="none">
                  <a:solidFill>
                    <a:srgbClr val="000000"/>
                  </a:solidFill>
                  <a:latin typeface="Radley"/>
                  <a:ea typeface="Radley"/>
                  <a:cs typeface="Radley"/>
                  <a:sym typeface="Radley"/>
                </a:rPr>
                <a:t>Friendship and Honesty: Navigating Rohit's Dilemma</a:t>
              </a:r>
            </a:p>
            <a:p>
              <a:pPr algn="l" marL="0" indent="0" lvl="0">
                <a:lnSpc>
                  <a:spcPts val="4316"/>
                </a:lnSpc>
                <a:spcBef>
                  <a:spcPct val="0"/>
                </a:spcBef>
              </a:pPr>
            </a:p>
          </p:txBody>
        </p:sp>
        <p:sp>
          <p:nvSpPr>
            <p:cNvPr name="AutoShape 7" id="7"/>
            <p:cNvSpPr/>
            <p:nvPr/>
          </p:nvSpPr>
          <p:spPr>
            <a:xfrm>
              <a:off x="0" y="2660858"/>
              <a:ext cx="13453669" cy="0"/>
            </a:xfrm>
            <a:prstGeom prst="line">
              <a:avLst/>
            </a:prstGeom>
            <a:ln cap="flat" w="35541">
              <a:solidFill>
                <a:srgbClr val="6C7D78"/>
              </a:solidFill>
              <a:prstDash val="solid"/>
              <a:headEnd type="none" len="sm" w="sm"/>
              <a:tailEnd type="none" len="sm" w="sm"/>
            </a:ln>
          </p:spPr>
        </p:sp>
        <p:sp>
          <p:nvSpPr>
            <p:cNvPr name="TextBox 8" id="8"/>
            <p:cNvSpPr txBox="true"/>
            <p:nvPr/>
          </p:nvSpPr>
          <p:spPr>
            <a:xfrm rot="0">
              <a:off x="36838" y="6921149"/>
              <a:ext cx="13416832" cy="3478638"/>
            </a:xfrm>
            <a:prstGeom prst="rect">
              <a:avLst/>
            </a:prstGeom>
          </p:spPr>
          <p:txBody>
            <a:bodyPr anchor="t" rtlCol="false" tIns="0" lIns="0" bIns="0" rIns="0">
              <a:spAutoFit/>
            </a:bodyPr>
            <a:lstStyle/>
            <a:p>
              <a:pPr algn="l" marL="0" indent="0" lvl="0">
                <a:lnSpc>
                  <a:spcPts val="3358"/>
                </a:lnSpc>
              </a:pPr>
              <a:r>
                <a:rPr lang="en-US" sz="2798">
                  <a:solidFill>
                    <a:srgbClr val="000000"/>
                  </a:solidFill>
                  <a:latin typeface="Carlito"/>
                  <a:ea typeface="Carlito"/>
                  <a:cs typeface="Carlito"/>
                  <a:sym typeface="Carlito"/>
                </a:rPr>
                <a:t>Rohit finds himself in a challenging situation where </a:t>
              </a:r>
              <a:r>
                <a:rPr lang="en-US" b="true" sz="2798">
                  <a:solidFill>
                    <a:srgbClr val="000000"/>
                  </a:solidFill>
                  <a:latin typeface="Carlito Bold"/>
                  <a:ea typeface="Carlito Bold"/>
                  <a:cs typeface="Carlito Bold"/>
                  <a:sym typeface="Carlito Bold"/>
                </a:rPr>
                <a:t>friendship clashes with honesty</a:t>
              </a:r>
              <a:r>
                <a:rPr lang="en-US" sz="2798">
                  <a:solidFill>
                    <a:srgbClr val="000000"/>
                  </a:solidFill>
                  <a:latin typeface="Carlito"/>
                  <a:ea typeface="Carlito"/>
                  <a:cs typeface="Carlito"/>
                  <a:sym typeface="Carlito"/>
                </a:rPr>
                <a:t>. His best friend, desperate for help, asks for exam answers, forcing Rohit to weigh emotional loyalty against his moral responsibility. This dilemma prompts reflection on the values that underpin our relationships and academic integrity, highlighting the complexities of ethical decision-making.</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197695" y="5029200"/>
            <a:ext cx="10117880" cy="614046"/>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Carlito Bold"/>
                <a:ea typeface="Carlito Bold"/>
                <a:cs typeface="Carlito Bold"/>
                <a:sym typeface="Carlito Bold"/>
              </a:rPr>
              <a:t>1. What values are in conflict here?</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235065" y="1203051"/>
            <a:ext cx="10077386" cy="7764184"/>
            <a:chOff x="0" y="0"/>
            <a:chExt cx="13436514" cy="10352245"/>
          </a:xfrm>
        </p:grpSpPr>
        <p:sp>
          <p:nvSpPr>
            <p:cNvPr name="TextBox 5" id="5"/>
            <p:cNvSpPr txBox="true"/>
            <p:nvPr/>
          </p:nvSpPr>
          <p:spPr>
            <a:xfrm rot="0">
              <a:off x="36690" y="66675"/>
              <a:ext cx="13399824" cy="1906234"/>
            </a:xfrm>
            <a:prstGeom prst="rect">
              <a:avLst/>
            </a:prstGeom>
          </p:spPr>
          <p:txBody>
            <a:bodyPr anchor="t" rtlCol="false" tIns="0" lIns="0" bIns="0" rIns="0">
              <a:spAutoFit/>
            </a:bodyPr>
            <a:lstStyle/>
            <a:p>
              <a:pPr algn="l" marL="0" indent="0" lvl="0">
                <a:lnSpc>
                  <a:spcPts val="10926"/>
                </a:lnSpc>
                <a:spcBef>
                  <a:spcPct val="0"/>
                </a:spcBef>
              </a:pPr>
              <a:r>
                <a:rPr lang="en-US" sz="9755" i="true">
                  <a:solidFill>
                    <a:srgbClr val="000000"/>
                  </a:solidFill>
                  <a:latin typeface="Radley Italics"/>
                  <a:ea typeface="Radley Italics"/>
                  <a:cs typeface="Radley Italics"/>
                  <a:sym typeface="Radley Italics"/>
                </a:rPr>
                <a:t>Helping a Friend</a:t>
              </a:r>
            </a:p>
          </p:txBody>
        </p:sp>
        <p:sp>
          <p:nvSpPr>
            <p:cNvPr name="TextBox 6" id="6"/>
            <p:cNvSpPr txBox="true"/>
            <p:nvPr/>
          </p:nvSpPr>
          <p:spPr>
            <a:xfrm rot="0">
              <a:off x="36690" y="3317984"/>
              <a:ext cx="13399824" cy="1956472"/>
            </a:xfrm>
            <a:prstGeom prst="rect">
              <a:avLst/>
            </a:prstGeom>
          </p:spPr>
          <p:txBody>
            <a:bodyPr anchor="t" rtlCol="false" tIns="0" lIns="0" bIns="0" rIns="0">
              <a:spAutoFit/>
            </a:bodyPr>
            <a:lstStyle/>
            <a:p>
              <a:pPr algn="l" marL="0" indent="0" lvl="0">
                <a:lnSpc>
                  <a:spcPts val="5853"/>
                </a:lnSpc>
                <a:spcBef>
                  <a:spcPct val="0"/>
                </a:spcBef>
              </a:pPr>
              <a:r>
                <a:rPr lang="en-US" sz="4877" u="none">
                  <a:solidFill>
                    <a:srgbClr val="000000"/>
                  </a:solidFill>
                  <a:latin typeface="Radley"/>
                  <a:ea typeface="Radley"/>
                  <a:cs typeface="Radley"/>
                  <a:sym typeface="Radley"/>
                </a:rPr>
                <a:t>Exploring the ethical boundaries of friendship and academic integrity</a:t>
              </a:r>
            </a:p>
          </p:txBody>
        </p:sp>
        <p:sp>
          <p:nvSpPr>
            <p:cNvPr name="AutoShape 7" id="7"/>
            <p:cNvSpPr/>
            <p:nvPr/>
          </p:nvSpPr>
          <p:spPr>
            <a:xfrm>
              <a:off x="0" y="2650209"/>
              <a:ext cx="13399824" cy="0"/>
            </a:xfrm>
            <a:prstGeom prst="line">
              <a:avLst/>
            </a:prstGeom>
            <a:ln cap="flat" w="35399">
              <a:solidFill>
                <a:srgbClr val="6C7D78"/>
              </a:solidFill>
              <a:prstDash val="solid"/>
              <a:headEnd type="none" len="sm" w="sm"/>
              <a:tailEnd type="none" len="sm" w="sm"/>
            </a:ln>
          </p:spPr>
        </p:sp>
        <p:sp>
          <p:nvSpPr>
            <p:cNvPr name="TextBox 8" id="8"/>
            <p:cNvSpPr txBox="true"/>
            <p:nvPr/>
          </p:nvSpPr>
          <p:spPr>
            <a:xfrm rot="0">
              <a:off x="0" y="6887263"/>
              <a:ext cx="13363134" cy="3464982"/>
            </a:xfrm>
            <a:prstGeom prst="rect">
              <a:avLst/>
            </a:prstGeom>
          </p:spPr>
          <p:txBody>
            <a:bodyPr anchor="t" rtlCol="false" tIns="0" lIns="0" bIns="0" rIns="0">
              <a:spAutoFit/>
            </a:bodyPr>
            <a:lstStyle/>
            <a:p>
              <a:pPr algn="l" marL="0" indent="0" lvl="0">
                <a:lnSpc>
                  <a:spcPts val="3344"/>
                </a:lnSpc>
              </a:pPr>
              <a:r>
                <a:rPr lang="en-US" sz="2787">
                  <a:solidFill>
                    <a:srgbClr val="000000"/>
                  </a:solidFill>
                  <a:latin typeface="Carlito"/>
                  <a:ea typeface="Carlito"/>
                  <a:cs typeface="Carlito"/>
                  <a:sym typeface="Carlito"/>
                </a:rPr>
                <a:t>While friendships are vital, </a:t>
              </a:r>
              <a:r>
                <a:rPr lang="en-US" b="true" sz="2787">
                  <a:solidFill>
                    <a:srgbClr val="000000"/>
                  </a:solidFill>
                  <a:latin typeface="Carlito Bold"/>
                  <a:ea typeface="Carlito Bold"/>
                  <a:cs typeface="Carlito Bold"/>
                  <a:sym typeface="Carlito Bold"/>
                </a:rPr>
                <a:t>helping a friend</a:t>
              </a:r>
              <a:r>
                <a:rPr lang="en-US" sz="2787">
                  <a:solidFill>
                    <a:srgbClr val="000000"/>
                  </a:solidFill>
                  <a:latin typeface="Carlito"/>
                  <a:ea typeface="Carlito"/>
                  <a:cs typeface="Carlito"/>
                  <a:sym typeface="Carlito"/>
                </a:rPr>
                <a:t> in need must not compromise one’s values. It's crucial to understand that </a:t>
              </a:r>
              <a:r>
                <a:rPr lang="en-US" b="true" sz="2787">
                  <a:solidFill>
                    <a:srgbClr val="000000"/>
                  </a:solidFill>
                  <a:latin typeface="Carlito Bold"/>
                  <a:ea typeface="Carlito Bold"/>
                  <a:cs typeface="Carlito Bold"/>
                  <a:sym typeface="Carlito Bold"/>
                </a:rPr>
                <a:t>true support</a:t>
              </a:r>
              <a:r>
                <a:rPr lang="en-US" sz="2787">
                  <a:solidFill>
                    <a:srgbClr val="000000"/>
                  </a:solidFill>
                  <a:latin typeface="Carlito"/>
                  <a:ea typeface="Carlito"/>
                  <a:cs typeface="Carlito"/>
                  <a:sym typeface="Carlito"/>
                </a:rPr>
                <a:t> involves guiding each other towards honesty and integrity, rather than enabling unethical behavior. Engaging in an open dialogue about the importance of integrity fosters growth and responsibility among friends.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0" y="5395860"/>
            <a:ext cx="10077386" cy="58801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Carlito Bold"/>
                <a:ea typeface="Carlito Bold"/>
                <a:cs typeface="Carlito Bold"/>
                <a:sym typeface="Carlito Bold"/>
              </a:rPr>
              <a:t>2. Is helping a friend always the right thing?</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5D8"/>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433633" y="398606"/>
            <a:ext cx="9763125" cy="8836073"/>
            <a:chOff x="0" y="0"/>
            <a:chExt cx="13017500" cy="11781431"/>
          </a:xfrm>
        </p:grpSpPr>
        <p:sp>
          <p:nvSpPr>
            <p:cNvPr name="TextBox 5" id="5"/>
            <p:cNvSpPr txBox="true"/>
            <p:nvPr/>
          </p:nvSpPr>
          <p:spPr>
            <a:xfrm rot="0">
              <a:off x="35546" y="76200"/>
              <a:ext cx="12981954" cy="3618531"/>
            </a:xfrm>
            <a:prstGeom prst="rect">
              <a:avLst/>
            </a:prstGeom>
          </p:spPr>
          <p:txBody>
            <a:bodyPr anchor="t" rtlCol="false" tIns="0" lIns="0" bIns="0" rIns="0">
              <a:spAutoFit/>
            </a:bodyPr>
            <a:lstStyle/>
            <a:p>
              <a:pPr algn="l" marL="0" indent="0" lvl="0">
                <a:lnSpc>
                  <a:spcPts val="10585"/>
                </a:lnSpc>
                <a:spcBef>
                  <a:spcPct val="0"/>
                </a:spcBef>
              </a:pPr>
              <a:r>
                <a:rPr lang="en-US" sz="9451" i="true">
                  <a:solidFill>
                    <a:srgbClr val="000000"/>
                  </a:solidFill>
                  <a:latin typeface="Radley Italics"/>
                  <a:ea typeface="Radley Italics"/>
                  <a:cs typeface="Radley Italics"/>
                  <a:sym typeface="Radley Italics"/>
                </a:rPr>
                <a:t>Upholding Integrity</a:t>
              </a:r>
            </a:p>
          </p:txBody>
        </p:sp>
        <p:sp>
          <p:nvSpPr>
            <p:cNvPr name="TextBox 6" id="6"/>
            <p:cNvSpPr txBox="true"/>
            <p:nvPr/>
          </p:nvSpPr>
          <p:spPr>
            <a:xfrm rot="0">
              <a:off x="35546" y="5007088"/>
              <a:ext cx="12981954" cy="1886232"/>
            </a:xfrm>
            <a:prstGeom prst="rect">
              <a:avLst/>
            </a:prstGeom>
          </p:spPr>
          <p:txBody>
            <a:bodyPr anchor="t" rtlCol="false" tIns="0" lIns="0" bIns="0" rIns="0">
              <a:spAutoFit/>
            </a:bodyPr>
            <a:lstStyle/>
            <a:p>
              <a:pPr algn="l" marL="0" indent="0" lvl="0">
                <a:lnSpc>
                  <a:spcPts val="5670"/>
                </a:lnSpc>
                <a:spcBef>
                  <a:spcPct val="0"/>
                </a:spcBef>
              </a:pPr>
              <a:r>
                <a:rPr lang="en-US" sz="4725" u="none">
                  <a:solidFill>
                    <a:srgbClr val="000000"/>
                  </a:solidFill>
                  <a:latin typeface="Radley"/>
                  <a:ea typeface="Radley"/>
                  <a:cs typeface="Radley"/>
                  <a:sym typeface="Radley"/>
                </a:rPr>
                <a:t>Exploring Rohit's options without sacrificing his values</a:t>
              </a:r>
            </a:p>
          </p:txBody>
        </p:sp>
        <p:sp>
          <p:nvSpPr>
            <p:cNvPr name="AutoShape 7" id="7"/>
            <p:cNvSpPr/>
            <p:nvPr/>
          </p:nvSpPr>
          <p:spPr>
            <a:xfrm>
              <a:off x="0" y="4350909"/>
              <a:ext cx="12981954" cy="0"/>
            </a:xfrm>
            <a:prstGeom prst="line">
              <a:avLst/>
            </a:prstGeom>
            <a:ln cap="flat" w="34295">
              <a:solidFill>
                <a:srgbClr val="6C7D78"/>
              </a:solidFill>
              <a:prstDash val="solid"/>
              <a:headEnd type="none" len="sm" w="sm"/>
              <a:tailEnd type="none" len="sm" w="sm"/>
            </a:ln>
          </p:spPr>
        </p:sp>
        <p:sp>
          <p:nvSpPr>
            <p:cNvPr name="TextBox 8" id="8"/>
            <p:cNvSpPr txBox="true"/>
            <p:nvPr/>
          </p:nvSpPr>
          <p:spPr>
            <a:xfrm rot="0">
              <a:off x="0" y="8980671"/>
              <a:ext cx="12946408" cy="2800760"/>
            </a:xfrm>
            <a:prstGeom prst="rect">
              <a:avLst/>
            </a:prstGeom>
          </p:spPr>
          <p:txBody>
            <a:bodyPr anchor="t" rtlCol="false" tIns="0" lIns="0" bIns="0" rIns="0">
              <a:spAutoFit/>
            </a:bodyPr>
            <a:lstStyle/>
            <a:p>
              <a:pPr algn="l" marL="0" indent="0" lvl="0">
                <a:lnSpc>
                  <a:spcPts val="3240"/>
                </a:lnSpc>
              </a:pPr>
              <a:r>
                <a:rPr lang="en-US" sz="2700">
                  <a:solidFill>
                    <a:srgbClr val="000000"/>
                  </a:solidFill>
                  <a:latin typeface="Carlito"/>
                  <a:ea typeface="Carlito"/>
                  <a:cs typeface="Carlito"/>
                  <a:sym typeface="Carlito"/>
                </a:rPr>
                <a:t>Rohit faces a challenging situation but can maintain his integrity. He could </a:t>
              </a:r>
              <a:r>
                <a:rPr lang="en-US" b="true" sz="2700">
                  <a:solidFill>
                    <a:srgbClr val="000000"/>
                  </a:solidFill>
                  <a:latin typeface="Carlito Bold"/>
                  <a:ea typeface="Carlito Bold"/>
                  <a:cs typeface="Carlito Bold"/>
                  <a:sym typeface="Carlito Bold"/>
                </a:rPr>
                <a:t>politely refuse</a:t>
              </a:r>
              <a:r>
                <a:rPr lang="en-US" sz="2700">
                  <a:solidFill>
                    <a:srgbClr val="000000"/>
                  </a:solidFill>
                  <a:latin typeface="Carlito"/>
                  <a:ea typeface="Carlito"/>
                  <a:cs typeface="Carlito"/>
                  <a:sym typeface="Carlito"/>
                </a:rPr>
                <a:t> his friend's request while encouraging transparency in their academic efforts. Offering emotional support, he can help his friend explore alternatives that uphold their shared values and foster a culture of honesty among peers.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262183" y="5991017"/>
            <a:ext cx="9763125" cy="58801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Carlito Bold"/>
                <a:ea typeface="Carlito Bold"/>
                <a:cs typeface="Carlito Bold"/>
                <a:sym typeface="Carlito Bold"/>
              </a:rPr>
              <a:t>3. What could Rohit do without compromising integrity?</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252339" y="374229"/>
            <a:ext cx="10177536" cy="8218311"/>
            <a:chOff x="0" y="0"/>
            <a:chExt cx="13570047" cy="10957748"/>
          </a:xfrm>
        </p:grpSpPr>
        <p:sp>
          <p:nvSpPr>
            <p:cNvPr name="TextBox 5" id="5"/>
            <p:cNvSpPr txBox="true"/>
            <p:nvPr/>
          </p:nvSpPr>
          <p:spPr>
            <a:xfrm rot="0">
              <a:off x="37055" y="66675"/>
              <a:ext cx="13532993" cy="1925841"/>
            </a:xfrm>
            <a:prstGeom prst="rect">
              <a:avLst/>
            </a:prstGeom>
          </p:spPr>
          <p:txBody>
            <a:bodyPr anchor="t" rtlCol="false" tIns="0" lIns="0" bIns="0" rIns="0">
              <a:spAutoFit/>
            </a:bodyPr>
            <a:lstStyle/>
            <a:p>
              <a:pPr algn="l" marL="0" indent="0" lvl="0">
                <a:lnSpc>
                  <a:spcPts val="11035"/>
                </a:lnSpc>
                <a:spcBef>
                  <a:spcPct val="0"/>
                </a:spcBef>
              </a:pPr>
              <a:r>
                <a:rPr lang="en-US" sz="9852" i="true">
                  <a:solidFill>
                    <a:srgbClr val="000000"/>
                  </a:solidFill>
                  <a:latin typeface="Radley Italics"/>
                  <a:ea typeface="Radley Italics"/>
                  <a:cs typeface="Radley Italics"/>
                  <a:sym typeface="Radley Italics"/>
                </a:rPr>
                <a:t>Long-Term Effects</a:t>
              </a:r>
            </a:p>
          </p:txBody>
        </p:sp>
        <p:sp>
          <p:nvSpPr>
            <p:cNvPr name="TextBox 6" id="6"/>
            <p:cNvSpPr txBox="true"/>
            <p:nvPr/>
          </p:nvSpPr>
          <p:spPr>
            <a:xfrm rot="0">
              <a:off x="37055" y="3351053"/>
              <a:ext cx="13532993" cy="2958968"/>
            </a:xfrm>
            <a:prstGeom prst="rect">
              <a:avLst/>
            </a:prstGeom>
          </p:spPr>
          <p:txBody>
            <a:bodyPr anchor="t" rtlCol="false" tIns="0" lIns="0" bIns="0" rIns="0">
              <a:spAutoFit/>
            </a:bodyPr>
            <a:lstStyle/>
            <a:p>
              <a:pPr algn="l" marL="0" indent="0" lvl="0">
                <a:lnSpc>
                  <a:spcPts val="5911"/>
                </a:lnSpc>
                <a:spcBef>
                  <a:spcPct val="0"/>
                </a:spcBef>
              </a:pPr>
              <a:r>
                <a:rPr lang="en-US" sz="4926" u="none">
                  <a:solidFill>
                    <a:srgbClr val="000000"/>
                  </a:solidFill>
                  <a:latin typeface="Radley"/>
                  <a:ea typeface="Radley"/>
                  <a:cs typeface="Radley"/>
                  <a:sym typeface="Radley"/>
                </a:rPr>
                <a:t>Understanding the consequences of academic dishonesty on students and peers</a:t>
              </a:r>
            </a:p>
          </p:txBody>
        </p:sp>
        <p:sp>
          <p:nvSpPr>
            <p:cNvPr name="AutoShape 7" id="7"/>
            <p:cNvSpPr/>
            <p:nvPr/>
          </p:nvSpPr>
          <p:spPr>
            <a:xfrm>
              <a:off x="0" y="2676547"/>
              <a:ext cx="13532993" cy="0"/>
            </a:xfrm>
            <a:prstGeom prst="line">
              <a:avLst/>
            </a:prstGeom>
            <a:ln cap="flat" w="35751">
              <a:solidFill>
                <a:srgbClr val="6C7D78"/>
              </a:solidFill>
              <a:prstDash val="solid"/>
              <a:headEnd type="none" len="sm" w="sm"/>
              <a:tailEnd type="none" len="sm" w="sm"/>
            </a:ln>
          </p:spPr>
        </p:sp>
        <p:sp>
          <p:nvSpPr>
            <p:cNvPr name="TextBox 8" id="8"/>
            <p:cNvSpPr txBox="true"/>
            <p:nvPr/>
          </p:nvSpPr>
          <p:spPr>
            <a:xfrm rot="0">
              <a:off x="0" y="8050056"/>
              <a:ext cx="13495938" cy="2907691"/>
            </a:xfrm>
            <a:prstGeom prst="rect">
              <a:avLst/>
            </a:prstGeom>
          </p:spPr>
          <p:txBody>
            <a:bodyPr anchor="t" rtlCol="false" tIns="0" lIns="0" bIns="0" rIns="0">
              <a:spAutoFit/>
            </a:bodyPr>
            <a:lstStyle/>
            <a:p>
              <a:pPr algn="l" marL="0" indent="0" lvl="0">
                <a:lnSpc>
                  <a:spcPts val="3378"/>
                </a:lnSpc>
              </a:pPr>
              <a:r>
                <a:rPr lang="en-US" sz="2815">
                  <a:solidFill>
                    <a:srgbClr val="000000"/>
                  </a:solidFill>
                  <a:latin typeface="Carlito"/>
                  <a:ea typeface="Carlito"/>
                  <a:cs typeface="Carlito"/>
                  <a:sym typeface="Carlito"/>
                </a:rPr>
                <a:t>Engaging in </a:t>
              </a:r>
              <a:r>
                <a:rPr lang="en-US" b="true" sz="2815">
                  <a:solidFill>
                    <a:srgbClr val="000000"/>
                  </a:solidFill>
                  <a:latin typeface="Carlito Bold"/>
                  <a:ea typeface="Carlito Bold"/>
                  <a:cs typeface="Carlito Bold"/>
                  <a:sym typeface="Carlito Bold"/>
                </a:rPr>
                <a:t>dishonesty undermines trust</a:t>
              </a:r>
              <a:r>
                <a:rPr lang="en-US" sz="2815">
                  <a:solidFill>
                    <a:srgbClr val="000000"/>
                  </a:solidFill>
                  <a:latin typeface="Carlito"/>
                  <a:ea typeface="Carlito"/>
                  <a:cs typeface="Carlito"/>
                  <a:sym typeface="Carlito"/>
                </a:rPr>
                <a:t> and integrity within the academic community. It can lead to severe academic penalties, damaging one's reputation and self-esteem. Furthermore, the long-term effects foster a culture of </a:t>
              </a:r>
              <a:r>
                <a:rPr lang="en-US" b="true" sz="2815">
                  <a:solidFill>
                    <a:srgbClr val="000000"/>
                  </a:solidFill>
                  <a:latin typeface="Carlito Bold"/>
                  <a:ea typeface="Carlito Bold"/>
                  <a:cs typeface="Carlito Bold"/>
                  <a:sym typeface="Carlito Bold"/>
                </a:rPr>
                <a:t>unfair advantages</a:t>
              </a:r>
              <a:r>
                <a:rPr lang="en-US" sz="2815">
                  <a:solidFill>
                    <a:srgbClr val="000000"/>
                  </a:solidFill>
                  <a:latin typeface="Carlito"/>
                  <a:ea typeface="Carlito"/>
                  <a:cs typeface="Carlito"/>
                  <a:sym typeface="Carlito"/>
                </a:rPr>
                <a:t>, impacting future opportunities and relationships with peers and educators alike.</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476607" y="5337193"/>
            <a:ext cx="8781693" cy="512445"/>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Carlito Bold"/>
                <a:ea typeface="Carlito Bold"/>
                <a:cs typeface="Carlito Bold"/>
                <a:sym typeface="Carlito Bold"/>
              </a:rPr>
              <a:t>4. What are the long-term effects of dishonesty in academics?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solidFill>
          <a:srgbClr val="F0E5D8"/>
        </a:solidFill>
      </p:bgPr>
    </p:bg>
    <p:spTree>
      <p:nvGrpSpPr>
        <p:cNvPr id="1" name=""/>
        <p:cNvGrpSpPr/>
        <p:nvPr/>
      </p:nvGrpSpPr>
      <p:grpSpPr>
        <a:xfrm>
          <a:off x="0" y="0"/>
          <a:ext cx="0" cy="0"/>
          <a:chOff x="0" y="0"/>
          <a:chExt cx="0" cy="0"/>
        </a:xfrm>
      </p:grpSpPr>
      <p:sp>
        <p:nvSpPr>
          <p:cNvPr name="TextBox 2" id="2"/>
          <p:cNvSpPr txBox="true"/>
          <p:nvPr/>
        </p:nvSpPr>
        <p:spPr>
          <a:xfrm rot="0">
            <a:off x="585094" y="3786966"/>
            <a:ext cx="17117811" cy="2922619"/>
          </a:xfrm>
          <a:prstGeom prst="rect">
            <a:avLst/>
          </a:prstGeom>
        </p:spPr>
        <p:txBody>
          <a:bodyPr anchor="t" rtlCol="false" tIns="0" lIns="0" bIns="0" rIns="0">
            <a:spAutoFit/>
          </a:bodyPr>
          <a:lstStyle/>
          <a:p>
            <a:pPr algn="ctr" marL="0" indent="0" lvl="0">
              <a:lnSpc>
                <a:spcPts val="11240"/>
              </a:lnSpc>
            </a:pPr>
            <a:r>
              <a:rPr lang="en-US" sz="11240">
                <a:solidFill>
                  <a:srgbClr val="000000"/>
                </a:solidFill>
                <a:latin typeface="Radley"/>
                <a:ea typeface="Radley"/>
                <a:cs typeface="Radley"/>
                <a:sym typeface="Radley"/>
              </a:rPr>
              <a:t>Case Study 2: </a:t>
            </a:r>
            <a:r>
              <a:rPr lang="en-US" sz="11240">
                <a:solidFill>
                  <a:srgbClr val="000000"/>
                </a:solidFill>
                <a:latin typeface="Radley"/>
                <a:ea typeface="Radley"/>
                <a:cs typeface="Radley"/>
                <a:sym typeface="Radley"/>
              </a:rPr>
              <a:t>Dignity of Labor on Campus</a:t>
            </a:r>
          </a:p>
        </p:txBody>
      </p:sp>
      <p:grpSp>
        <p:nvGrpSpPr>
          <p:cNvPr name="Group 3" id="3"/>
          <p:cNvGrpSpPr/>
          <p:nvPr/>
        </p:nvGrpSpPr>
        <p:grpSpPr>
          <a:xfrm rot="0">
            <a:off x="17202135" y="459202"/>
            <a:ext cx="2171730" cy="2205796"/>
            <a:chOff x="0" y="0"/>
            <a:chExt cx="812800" cy="825500"/>
          </a:xfrm>
        </p:grpSpPr>
        <p:sp>
          <p:nvSpPr>
            <p:cNvPr name="Freeform 4" id="4"/>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5" id="5"/>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transition spd="slow">
    <p:cover dir="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4C3B2"/>
        </a:solidFill>
      </p:bgPr>
    </p:bg>
    <p:spTree>
      <p:nvGrpSpPr>
        <p:cNvPr id="1" name=""/>
        <p:cNvGrpSpPr/>
        <p:nvPr/>
      </p:nvGrpSpPr>
      <p:grpSpPr>
        <a:xfrm>
          <a:off x="0" y="0"/>
          <a:ext cx="0" cy="0"/>
          <a:chOff x="0" y="0"/>
          <a:chExt cx="0" cy="0"/>
        </a:xfrm>
      </p:grpSpPr>
      <p:grpSp>
        <p:nvGrpSpPr>
          <p:cNvPr name="Group 2" id="2"/>
          <p:cNvGrpSpPr/>
          <p:nvPr/>
        </p:nvGrpSpPr>
        <p:grpSpPr>
          <a:xfrm rot="0">
            <a:off x="0" y="0"/>
            <a:ext cx="7882502" cy="10287000"/>
            <a:chOff x="0" y="0"/>
            <a:chExt cx="1221206" cy="1593725"/>
          </a:xfrm>
        </p:grpSpPr>
        <p:sp>
          <p:nvSpPr>
            <p:cNvPr name="Freeform 3" id="3"/>
            <p:cNvSpPr/>
            <p:nvPr/>
          </p:nvSpPr>
          <p:spPr>
            <a:xfrm flipH="false" flipV="false" rot="0">
              <a:off x="0" y="0"/>
              <a:ext cx="1221206" cy="1593725"/>
            </a:xfrm>
            <a:custGeom>
              <a:avLst/>
              <a:gdLst/>
              <a:ahLst/>
              <a:cxnLst/>
              <a:rect r="r" b="b" t="t" l="l"/>
              <a:pathLst>
                <a:path h="1593725" w="1221206">
                  <a:moveTo>
                    <a:pt x="0" y="0"/>
                  </a:moveTo>
                  <a:lnTo>
                    <a:pt x="1221206" y="0"/>
                  </a:lnTo>
                  <a:lnTo>
                    <a:pt x="1221206" y="1593725"/>
                  </a:lnTo>
                  <a:lnTo>
                    <a:pt x="0" y="1593725"/>
                  </a:lnTo>
                  <a:close/>
                </a:path>
              </a:pathLst>
            </a:custGeom>
            <a:blipFill>
              <a:blip r:embed="rId2"/>
              <a:stretch>
                <a:fillRect l="0" t="-411" r="0" b="-411"/>
              </a:stretch>
            </a:blipFill>
          </p:spPr>
        </p:sp>
      </p:grpSp>
      <p:grpSp>
        <p:nvGrpSpPr>
          <p:cNvPr name="Group 4" id="4"/>
          <p:cNvGrpSpPr/>
          <p:nvPr/>
        </p:nvGrpSpPr>
        <p:grpSpPr>
          <a:xfrm rot="0">
            <a:off x="8080611" y="815549"/>
            <a:ext cx="9944879" cy="8747211"/>
            <a:chOff x="0" y="0"/>
            <a:chExt cx="13259838" cy="11662948"/>
          </a:xfrm>
        </p:grpSpPr>
        <p:sp>
          <p:nvSpPr>
            <p:cNvPr name="TextBox 5" id="5"/>
            <p:cNvSpPr txBox="true"/>
            <p:nvPr/>
          </p:nvSpPr>
          <p:spPr>
            <a:xfrm rot="0">
              <a:off x="36208" y="66675"/>
              <a:ext cx="12328905" cy="3494795"/>
            </a:xfrm>
            <a:prstGeom prst="rect">
              <a:avLst/>
            </a:prstGeom>
          </p:spPr>
          <p:txBody>
            <a:bodyPr anchor="t" rtlCol="false" tIns="0" lIns="0" bIns="0" rIns="0">
              <a:spAutoFit/>
            </a:bodyPr>
            <a:lstStyle/>
            <a:p>
              <a:pPr algn="l" marL="0" indent="0" lvl="0">
                <a:lnSpc>
                  <a:spcPts val="10215"/>
                </a:lnSpc>
                <a:spcBef>
                  <a:spcPct val="0"/>
                </a:spcBef>
              </a:pPr>
              <a:r>
                <a:rPr lang="en-US" sz="9120" i="true">
                  <a:solidFill>
                    <a:srgbClr val="000000"/>
                  </a:solidFill>
                  <a:latin typeface="Radley Italics"/>
                  <a:ea typeface="Radley Italics"/>
                  <a:cs typeface="Radley Italics"/>
                  <a:sym typeface="Radley Italics"/>
                </a:rPr>
                <a:t>The Dignity of Labor</a:t>
              </a:r>
            </a:p>
          </p:txBody>
        </p:sp>
        <p:sp>
          <p:nvSpPr>
            <p:cNvPr name="TextBox 6" id="6"/>
            <p:cNvSpPr txBox="true"/>
            <p:nvPr/>
          </p:nvSpPr>
          <p:spPr>
            <a:xfrm rot="0">
              <a:off x="36208" y="4798081"/>
              <a:ext cx="13223631" cy="2823999"/>
            </a:xfrm>
            <a:prstGeom prst="rect">
              <a:avLst/>
            </a:prstGeom>
          </p:spPr>
          <p:txBody>
            <a:bodyPr anchor="t" rtlCol="false" tIns="0" lIns="0" bIns="0" rIns="0">
              <a:spAutoFit/>
            </a:bodyPr>
            <a:lstStyle/>
            <a:p>
              <a:pPr algn="l" marL="0" indent="0" lvl="0">
                <a:lnSpc>
                  <a:spcPts val="5601"/>
                </a:lnSpc>
                <a:spcBef>
                  <a:spcPct val="0"/>
                </a:spcBef>
              </a:pPr>
              <a:r>
                <a:rPr lang="en-US" sz="4667" u="none">
                  <a:solidFill>
                    <a:srgbClr val="000000"/>
                  </a:solidFill>
                  <a:latin typeface="Radley"/>
                  <a:ea typeface="Radley"/>
                  <a:cs typeface="Radley"/>
                  <a:sym typeface="Radley"/>
                </a:rPr>
                <a:t>Understanding the social biases that undermine respectful work environments</a:t>
              </a:r>
            </a:p>
          </p:txBody>
        </p:sp>
        <p:sp>
          <p:nvSpPr>
            <p:cNvPr name="AutoShape 7" id="7"/>
            <p:cNvSpPr/>
            <p:nvPr/>
          </p:nvSpPr>
          <p:spPr>
            <a:xfrm>
              <a:off x="0" y="4179776"/>
              <a:ext cx="13223631" cy="0"/>
            </a:xfrm>
            <a:prstGeom prst="line">
              <a:avLst/>
            </a:prstGeom>
            <a:ln cap="flat" w="32316">
              <a:solidFill>
                <a:srgbClr val="6C7D78"/>
              </a:solidFill>
              <a:prstDash val="solid"/>
              <a:headEnd type="none" len="sm" w="sm"/>
              <a:tailEnd type="none" len="sm" w="sm"/>
            </a:ln>
          </p:spPr>
        </p:sp>
        <p:sp>
          <p:nvSpPr>
            <p:cNvPr name="TextBox 8" id="8"/>
            <p:cNvSpPr txBox="true"/>
            <p:nvPr/>
          </p:nvSpPr>
          <p:spPr>
            <a:xfrm rot="0">
              <a:off x="36208" y="8799559"/>
              <a:ext cx="13187423" cy="2863389"/>
            </a:xfrm>
            <a:prstGeom prst="rect">
              <a:avLst/>
            </a:prstGeom>
          </p:spPr>
          <p:txBody>
            <a:bodyPr anchor="t" rtlCol="false" tIns="0" lIns="0" bIns="0" rIns="0">
              <a:spAutoFit/>
            </a:bodyPr>
            <a:lstStyle/>
            <a:p>
              <a:pPr algn="l" marL="0" indent="0" lvl="0">
                <a:lnSpc>
                  <a:spcPts val="3311"/>
                </a:lnSpc>
              </a:pPr>
              <a:r>
                <a:rPr lang="en-US" sz="2759">
                  <a:solidFill>
                    <a:srgbClr val="000000"/>
                  </a:solidFill>
                  <a:latin typeface="Carlito"/>
                  <a:ea typeface="Carlito"/>
                  <a:cs typeface="Carlito"/>
                  <a:sym typeface="Carlito"/>
                </a:rPr>
                <a:t>The </a:t>
              </a:r>
              <a:r>
                <a:rPr lang="en-US" b="true" sz="2759">
                  <a:solidFill>
                    <a:srgbClr val="000000"/>
                  </a:solidFill>
                  <a:latin typeface="Carlito Bold"/>
                  <a:ea typeface="Carlito Bold"/>
                  <a:cs typeface="Carlito Bold"/>
                  <a:sym typeface="Carlito Bold"/>
                </a:rPr>
                <a:t>dignity of labor</a:t>
              </a:r>
              <a:r>
                <a:rPr lang="en-US" sz="2759">
                  <a:solidFill>
                    <a:srgbClr val="000000"/>
                  </a:solidFill>
                  <a:latin typeface="Carlito"/>
                  <a:ea typeface="Carlito"/>
                  <a:cs typeface="Carlito"/>
                  <a:sym typeface="Carlito"/>
                </a:rPr>
                <a:t> is often overlooked due to ingrained social biases and perceptions that prioritize certain roles over others. Many people fail to recognize the essential contributions of all workers, leading to a culture of invisibility and disregard for hard work. It is vital to cultivate an appreciation for every role on campus.</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6C7D78"/>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2" id="12"/>
          <p:cNvSpPr txBox="true"/>
          <p:nvPr/>
        </p:nvSpPr>
        <p:spPr>
          <a:xfrm rot="0">
            <a:off x="7882502" y="6595383"/>
            <a:ext cx="9944879" cy="561975"/>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rlito Bold"/>
                <a:ea typeface="Carlito Bold"/>
                <a:cs typeface="Carlito Bold"/>
                <a:sym typeface="Carlito Bold"/>
              </a:rPr>
              <a:t>1. Why is dignity of labor often ignored?</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Ethical Dilemmas</dc:description>
  <dc:identifier>DAHAI-bijSc</dc:identifier>
  <dcterms:modified xsi:type="dcterms:W3CDTF">2011-08-01T06:04:30Z</dcterms:modified>
  <cp:revision>1</cp:revision>
  <dc:title>Presentation - Ethical Dilemmas</dc:title>
</cp:coreProperties>
</file>